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1" r:id="rId2"/>
    <p:sldId id="260" r:id="rId3"/>
    <p:sldId id="261" r:id="rId4"/>
    <p:sldId id="263" r:id="rId5"/>
    <p:sldId id="289" r:id="rId6"/>
    <p:sldId id="290" r:id="rId7"/>
    <p:sldId id="264" r:id="rId8"/>
    <p:sldId id="317" r:id="rId9"/>
    <p:sldId id="268" r:id="rId10"/>
    <p:sldId id="320" r:id="rId11"/>
    <p:sldId id="267" r:id="rId12"/>
    <p:sldId id="313" r:id="rId13"/>
    <p:sldId id="299" r:id="rId14"/>
    <p:sldId id="31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howGuides="1">
      <p:cViewPr varScale="1">
        <p:scale>
          <a:sx n="63" d="100"/>
          <a:sy n="63" d="100"/>
        </p:scale>
        <p:origin x="15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an\Documents\EFNA\EFNA%202015%20Table%203.4C,%20US%20subn%20scores,%201981-20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an\Documents\EFNA\chapter%20files\Tables%202015%20report,%20MC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an\Documents\EFNA\chapter%20files\Tables%202015%20report,%20M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 i="1">
                <a:solidFill>
                  <a:srgbClr val="FF0000"/>
                </a:solidFill>
                <a:latin typeface="Century Gothic" panose="020B0502020202020204" pitchFamily="34" charset="0"/>
              </a:defRPr>
            </a:pPr>
            <a:r>
              <a:rPr lang="en-US" sz="3200" i="1">
                <a:solidFill>
                  <a:srgbClr val="FF0000"/>
                </a:solidFill>
                <a:latin typeface="Century Gothic" panose="020B0502020202020204" pitchFamily="34" charset="0"/>
              </a:rPr>
              <a:t>Average EFNA Score, U.S. States, 1981-2013 </a:t>
            </a:r>
          </a:p>
        </c:rich>
      </c:tx>
      <c:layout>
        <c:manualLayout>
          <c:xMode val="edge"/>
          <c:yMode val="edge"/>
          <c:x val="0.13025155271432656"/>
          <c:y val="1.1764705882352941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80808"/>
                    </a:solidFill>
                    <a:latin typeface="Century Gothic" panose="020B0502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'T3.4c (2)'!$B$2:$AH$2</c:f>
              <c:numCache>
                <c:formatCode>General</c:formatCode>
                <c:ptCount val="33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</c:numCache>
            </c:numRef>
          </c:cat>
          <c:val>
            <c:numRef>
              <c:f>'T3.4c (2)'!$B$3:$AH$3</c:f>
              <c:numCache>
                <c:formatCode>0.0</c:formatCode>
                <c:ptCount val="33"/>
                <c:pt idx="0">
                  <c:v>6.0813113368757419</c:v>
                </c:pt>
                <c:pt idx="1">
                  <c:v>6.1182240221836643</c:v>
                </c:pt>
                <c:pt idx="2">
                  <c:v>6.1241957399453222</c:v>
                </c:pt>
                <c:pt idx="3">
                  <c:v>6.3944649608620132</c:v>
                </c:pt>
                <c:pt idx="4">
                  <c:v>6.4304836607760079</c:v>
                </c:pt>
                <c:pt idx="5">
                  <c:v>6.4792960652789429</c:v>
                </c:pt>
                <c:pt idx="6">
                  <c:v>6.5205640627256578</c:v>
                </c:pt>
                <c:pt idx="7">
                  <c:v>6.6258692422131933</c:v>
                </c:pt>
                <c:pt idx="8">
                  <c:v>6.7331001227049265</c:v>
                </c:pt>
                <c:pt idx="9">
                  <c:v>6.6781402041072351</c:v>
                </c:pt>
                <c:pt idx="10">
                  <c:v>6.4754720961227994</c:v>
                </c:pt>
                <c:pt idx="11">
                  <c:v>6.4401674504900006</c:v>
                </c:pt>
                <c:pt idx="12">
                  <c:v>6.4238084297866918</c:v>
                </c:pt>
                <c:pt idx="13">
                  <c:v>6.538861103315722</c:v>
                </c:pt>
                <c:pt idx="14">
                  <c:v>6.5698519685878258</c:v>
                </c:pt>
                <c:pt idx="15">
                  <c:v>6.7050412525999779</c:v>
                </c:pt>
                <c:pt idx="16">
                  <c:v>6.7557998651301601</c:v>
                </c:pt>
                <c:pt idx="17">
                  <c:v>6.8975111609119688</c:v>
                </c:pt>
                <c:pt idx="18">
                  <c:v>6.8990514392634292</c:v>
                </c:pt>
                <c:pt idx="19">
                  <c:v>7.0051932846791907</c:v>
                </c:pt>
                <c:pt idx="20">
                  <c:v>7.2974401216778055</c:v>
                </c:pt>
                <c:pt idx="21">
                  <c:v>6.8966041341140825</c:v>
                </c:pt>
                <c:pt idx="22">
                  <c:v>7.2748579943573528</c:v>
                </c:pt>
                <c:pt idx="23">
                  <c:v>6.9186362749282626</c:v>
                </c:pt>
                <c:pt idx="24">
                  <c:v>6.9724217972356426</c:v>
                </c:pt>
                <c:pt idx="25">
                  <c:v>7.0266149192472396</c:v>
                </c:pt>
                <c:pt idx="26">
                  <c:v>7.0068316735990299</c:v>
                </c:pt>
                <c:pt idx="27">
                  <c:v>6.900656692377698</c:v>
                </c:pt>
                <c:pt idx="28">
                  <c:v>6.6649050829172545</c:v>
                </c:pt>
                <c:pt idx="29">
                  <c:v>6.597192363200481</c:v>
                </c:pt>
                <c:pt idx="30">
                  <c:v>6.7089383478454501</c:v>
                </c:pt>
                <c:pt idx="31">
                  <c:v>6.8717535028620533</c:v>
                </c:pt>
                <c:pt idx="32">
                  <c:v>6.899426035617771</c:v>
                </c:pt>
              </c:numCache>
            </c:numRef>
          </c:val>
          <c:smooth val="0"/>
        </c:ser>
        <c:ser>
          <c:idx val="1"/>
          <c:order val="1"/>
          <c:cat>
            <c:numRef>
              <c:f>'T3.4c (2)'!$B$2:$AH$2</c:f>
              <c:numCache>
                <c:formatCode>General</c:formatCode>
                <c:ptCount val="33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</c:numCache>
            </c:numRef>
          </c:cat>
          <c:val>
            <c:numRef>
              <c:f>'T3.4c (2)'!$B$3:$AH$3</c:f>
              <c:numCache>
                <c:formatCode>0.0</c:formatCode>
                <c:ptCount val="33"/>
                <c:pt idx="0">
                  <c:v>6.0813113368757419</c:v>
                </c:pt>
                <c:pt idx="1">
                  <c:v>6.1182240221836643</c:v>
                </c:pt>
                <c:pt idx="2">
                  <c:v>6.1241957399453222</c:v>
                </c:pt>
                <c:pt idx="3">
                  <c:v>6.3944649608620132</c:v>
                </c:pt>
                <c:pt idx="4">
                  <c:v>6.4304836607760079</c:v>
                </c:pt>
                <c:pt idx="5">
                  <c:v>6.4792960652789429</c:v>
                </c:pt>
                <c:pt idx="6">
                  <c:v>6.5205640627256578</c:v>
                </c:pt>
                <c:pt idx="7">
                  <c:v>6.6258692422131933</c:v>
                </c:pt>
                <c:pt idx="8">
                  <c:v>6.7331001227049265</c:v>
                </c:pt>
                <c:pt idx="9">
                  <c:v>6.6781402041072351</c:v>
                </c:pt>
                <c:pt idx="10">
                  <c:v>6.4754720961227994</c:v>
                </c:pt>
                <c:pt idx="11">
                  <c:v>6.4401674504900006</c:v>
                </c:pt>
                <c:pt idx="12">
                  <c:v>6.4238084297866918</c:v>
                </c:pt>
                <c:pt idx="13">
                  <c:v>6.538861103315722</c:v>
                </c:pt>
                <c:pt idx="14">
                  <c:v>6.5698519685878258</c:v>
                </c:pt>
                <c:pt idx="15">
                  <c:v>6.7050412525999779</c:v>
                </c:pt>
                <c:pt idx="16">
                  <c:v>6.7557998651301601</c:v>
                </c:pt>
                <c:pt idx="17">
                  <c:v>6.8975111609119688</c:v>
                </c:pt>
                <c:pt idx="18">
                  <c:v>6.8990514392634292</c:v>
                </c:pt>
                <c:pt idx="19">
                  <c:v>7.0051932846791907</c:v>
                </c:pt>
                <c:pt idx="20">
                  <c:v>7.2974401216778055</c:v>
                </c:pt>
                <c:pt idx="21">
                  <c:v>6.8966041341140825</c:v>
                </c:pt>
                <c:pt idx="22">
                  <c:v>7.2748579943573528</c:v>
                </c:pt>
                <c:pt idx="23">
                  <c:v>6.9186362749282626</c:v>
                </c:pt>
                <c:pt idx="24">
                  <c:v>6.9724217972356426</c:v>
                </c:pt>
                <c:pt idx="25">
                  <c:v>7.0266149192472396</c:v>
                </c:pt>
                <c:pt idx="26">
                  <c:v>7.0068316735990299</c:v>
                </c:pt>
                <c:pt idx="27">
                  <c:v>6.900656692377698</c:v>
                </c:pt>
                <c:pt idx="28">
                  <c:v>6.6649050829172545</c:v>
                </c:pt>
                <c:pt idx="29">
                  <c:v>6.597192363200481</c:v>
                </c:pt>
                <c:pt idx="30">
                  <c:v>6.7089383478454501</c:v>
                </c:pt>
                <c:pt idx="31">
                  <c:v>6.8717535028620533</c:v>
                </c:pt>
                <c:pt idx="32">
                  <c:v>6.899426035617771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8483072"/>
        <c:axId val="248486208"/>
      </c:lineChart>
      <c:catAx>
        <c:axId val="248483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600" b="1">
                <a:solidFill>
                  <a:srgbClr val="080808"/>
                </a:solidFill>
                <a:latin typeface="Century Gothic" panose="020B0502020202020204" pitchFamily="34" charset="0"/>
              </a:defRPr>
            </a:pPr>
            <a:endParaRPr lang="en-US"/>
          </a:p>
        </c:txPr>
        <c:crossAx val="248486208"/>
        <c:crosses val="autoZero"/>
        <c:auto val="1"/>
        <c:lblAlgn val="ctr"/>
        <c:lblOffset val="100"/>
        <c:tickLblSkip val="1"/>
        <c:noMultiLvlLbl val="0"/>
      </c:catAx>
      <c:valAx>
        <c:axId val="248486208"/>
        <c:scaling>
          <c:orientation val="minMax"/>
          <c:min val="5.8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80808"/>
                </a:solidFill>
                <a:latin typeface="Century Gothic" panose="020B0502020202020204" pitchFamily="34" charset="0"/>
              </a:defRPr>
            </a:pPr>
            <a:endParaRPr lang="en-US"/>
          </a:p>
        </c:txPr>
        <c:crossAx val="248483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145364405206924"/>
          <c:y val="2.8252277657324781E-2"/>
          <c:w val="0.76764667674116494"/>
          <c:h val="0.832619568387284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'F1.4'!$F$5:$F$8</c:f>
              <c:strCache>
                <c:ptCount val="4"/>
                <c:pt idx="0">
                  <c:v>Most Free</c:v>
                </c:pt>
                <c:pt idx="1">
                  <c:v>Second</c:v>
                </c:pt>
                <c:pt idx="2">
                  <c:v>Third</c:v>
                </c:pt>
                <c:pt idx="3">
                  <c:v>Least Free</c:v>
                </c:pt>
              </c:strCache>
            </c:strRef>
          </c:cat>
          <c:val>
            <c:numRef>
              <c:f>'F1.4'!$H$5:$H$8</c:f>
              <c:numCache>
                <c:formatCode>0.0%</c:formatCode>
                <c:ptCount val="4"/>
                <c:pt idx="0">
                  <c:v>6.6502520566014189E-2</c:v>
                </c:pt>
                <c:pt idx="1">
                  <c:v>1.3358481624071611E-2</c:v>
                </c:pt>
                <c:pt idx="2">
                  <c:v>-3.0698718353718139E-3</c:v>
                </c:pt>
                <c:pt idx="3">
                  <c:v>-7.6791130354714091E-2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48483464"/>
        <c:axId val="248488168"/>
      </c:barChart>
      <c:catAx>
        <c:axId val="2484834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080808"/>
                    </a:solidFill>
                  </a:defRPr>
                </a:pPr>
                <a:r>
                  <a:rPr lang="en-US" sz="1600" dirty="0" smtClean="0">
                    <a:solidFill>
                      <a:srgbClr val="080808"/>
                    </a:solidFill>
                    <a:latin typeface="Century Gothic" panose="020B0502020202020204" pitchFamily="34" charset="0"/>
                  </a:rPr>
                  <a:t>Economic</a:t>
                </a:r>
                <a:r>
                  <a:rPr lang="en-US" sz="1600" baseline="0" dirty="0" smtClean="0">
                    <a:solidFill>
                      <a:srgbClr val="080808"/>
                    </a:solidFill>
                    <a:latin typeface="Century Gothic" panose="020B0502020202020204" pitchFamily="34" charset="0"/>
                  </a:rPr>
                  <a:t> Freedom Quartiles</a:t>
                </a:r>
                <a:endParaRPr lang="en-US" dirty="0">
                  <a:solidFill>
                    <a:srgbClr val="080808"/>
                  </a:solidFill>
                  <a:latin typeface="Century Gothic" panose="020B0502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39459516424083352"/>
              <c:y val="0.8769593211115441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80808"/>
                </a:solidFill>
                <a:latin typeface="Century Gothic" panose="020B0502020202020204" pitchFamily="34" charset="0"/>
              </a:defRPr>
            </a:pPr>
            <a:endParaRPr lang="en-US"/>
          </a:p>
        </c:txPr>
        <c:crossAx val="248488168"/>
        <c:crosses val="autoZero"/>
        <c:auto val="1"/>
        <c:lblAlgn val="ctr"/>
        <c:lblOffset val="100"/>
        <c:noMultiLvlLbl val="0"/>
      </c:catAx>
      <c:valAx>
        <c:axId val="2484881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>
                    <a:solidFill>
                      <a:srgbClr val="080808"/>
                    </a:solidFill>
                  </a:defRPr>
                </a:pPr>
                <a:r>
                  <a:rPr lang="en-US" sz="1600" dirty="0" smtClean="0">
                    <a:solidFill>
                      <a:srgbClr val="080808"/>
                    </a:solidFill>
                    <a:latin typeface="Century Gothic" panose="020B0502020202020204" pitchFamily="34" charset="0"/>
                  </a:rPr>
                  <a:t>Per</a:t>
                </a:r>
                <a:r>
                  <a:rPr lang="en-US" sz="1600" baseline="0" dirty="0" smtClean="0">
                    <a:solidFill>
                      <a:srgbClr val="080808"/>
                    </a:solidFill>
                    <a:latin typeface="Century Gothic" panose="020B0502020202020204" pitchFamily="34" charset="0"/>
                  </a:rPr>
                  <a:t> Capita Income, Percent Above/Below National Average</a:t>
                </a:r>
                <a:endParaRPr lang="en-US" sz="1600" dirty="0">
                  <a:solidFill>
                    <a:srgbClr val="080808"/>
                  </a:solidFill>
                  <a:latin typeface="Century Gothic" panose="020B0502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7017550836448476E-2"/>
              <c:y val="8.3918020616802563E-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80808"/>
                </a:solidFill>
              </a:defRPr>
            </a:pPr>
            <a:endParaRPr lang="en-US"/>
          </a:p>
        </c:txPr>
        <c:crossAx val="248483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46325459317586"/>
          <c:y val="2.9051121278839902E-2"/>
          <c:w val="0.80875328083989506"/>
          <c:h val="0.78548644935833667"/>
        </c:manualLayout>
      </c:layout>
      <c:scatterChart>
        <c:scatterStyle val="lineMarker"/>
        <c:varyColors val="0"/>
        <c:ser>
          <c:idx val="0"/>
          <c:order val="0"/>
          <c:spPr>
            <a:ln w="28575" cap="rnd" cmpd="sng" algn="ctr">
              <a:noFill/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0070C0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</a:ln>
              <a:effectLst/>
            </c:spPr>
          </c:marker>
          <c:trendline>
            <c:spPr>
              <a:ln w="9525" cap="rnd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trendlineType val="linear"/>
            <c:dispRSqr val="0"/>
            <c:dispEq val="0"/>
          </c:trendline>
          <c:xVal>
            <c:numRef>
              <c:f>'F1.5'!$B$4:$B$95</c:f>
              <c:numCache>
                <c:formatCode>0.0000</c:formatCode>
                <c:ptCount val="92"/>
                <c:pt idx="0">
                  <c:v>1.2070490581917322E-3</c:v>
                </c:pt>
                <c:pt idx="1">
                  <c:v>4.6598707413642384E-4</c:v>
                </c:pt>
                <c:pt idx="2">
                  <c:v>-2.4872710126839798E-4</c:v>
                </c:pt>
                <c:pt idx="3">
                  <c:v>-7.8410170928504665E-4</c:v>
                </c:pt>
                <c:pt idx="4">
                  <c:v>1.7743598684695288E-3</c:v>
                </c:pt>
                <c:pt idx="5">
                  <c:v>-1.5098220601396761E-3</c:v>
                </c:pt>
                <c:pt idx="6">
                  <c:v>-1.4018087730015779E-3</c:v>
                </c:pt>
                <c:pt idx="7">
                  <c:v>-1.8482645397432153E-3</c:v>
                </c:pt>
                <c:pt idx="8">
                  <c:v>-1.7372516759275667E-3</c:v>
                </c:pt>
                <c:pt idx="9">
                  <c:v>4.082579858567797E-3</c:v>
                </c:pt>
                <c:pt idx="10">
                  <c:v>-5.080441594229948E-5</c:v>
                </c:pt>
                <c:pt idx="11">
                  <c:v>1.5542186761720311E-4</c:v>
                </c:pt>
                <c:pt idx="12">
                  <c:v>2.1526499211833687E-4</c:v>
                </c:pt>
                <c:pt idx="13">
                  <c:v>3.5507843134965217E-5</c:v>
                </c:pt>
                <c:pt idx="14">
                  <c:v>-9.6983859317692316E-4</c:v>
                </c:pt>
                <c:pt idx="15">
                  <c:v>3.0381021962531778E-4</c:v>
                </c:pt>
                <c:pt idx="16">
                  <c:v>-1.3772725329208816E-3</c:v>
                </c:pt>
                <c:pt idx="17">
                  <c:v>-2.6356912243914732E-3</c:v>
                </c:pt>
                <c:pt idx="18">
                  <c:v>1.8967245874490155E-4</c:v>
                </c:pt>
                <c:pt idx="19">
                  <c:v>1.6788685111430827E-4</c:v>
                </c:pt>
                <c:pt idx="20">
                  <c:v>-6.1660744156446894E-4</c:v>
                </c:pt>
                <c:pt idx="21">
                  <c:v>1.1709257489234889E-3</c:v>
                </c:pt>
                <c:pt idx="22">
                  <c:v>-7.726182022844523E-4</c:v>
                </c:pt>
                <c:pt idx="23">
                  <c:v>-4.2075432616064425E-4</c:v>
                </c:pt>
                <c:pt idx="24">
                  <c:v>1.9054935824075296E-4</c:v>
                </c:pt>
                <c:pt idx="25">
                  <c:v>9.4716713072573282E-4</c:v>
                </c:pt>
                <c:pt idx="26">
                  <c:v>-1.3650812891213455E-3</c:v>
                </c:pt>
                <c:pt idx="27">
                  <c:v>-2.546381739702442E-4</c:v>
                </c:pt>
                <c:pt idx="28">
                  <c:v>1.092754584525517E-3</c:v>
                </c:pt>
                <c:pt idx="29">
                  <c:v>-5.3808245509688081E-4</c:v>
                </c:pt>
                <c:pt idx="30">
                  <c:v>-6.1935729779982393E-4</c:v>
                </c:pt>
                <c:pt idx="31">
                  <c:v>5.7171863284888585E-4</c:v>
                </c:pt>
                <c:pt idx="32">
                  <c:v>8.2989514536870035E-5</c:v>
                </c:pt>
                <c:pt idx="33">
                  <c:v>4.1118008733930823E-4</c:v>
                </c:pt>
                <c:pt idx="34">
                  <c:v>1.5783505253611115E-4</c:v>
                </c:pt>
                <c:pt idx="35">
                  <c:v>9.5035924733087151E-4</c:v>
                </c:pt>
                <c:pt idx="36">
                  <c:v>5.9787421831811009E-4</c:v>
                </c:pt>
                <c:pt idx="37">
                  <c:v>-4.2790655574794292E-4</c:v>
                </c:pt>
                <c:pt idx="38">
                  <c:v>7.2458410462942092E-4</c:v>
                </c:pt>
                <c:pt idx="39">
                  <c:v>-7.7202631091426513E-4</c:v>
                </c:pt>
                <c:pt idx="40">
                  <c:v>4.8276042560998177E-4</c:v>
                </c:pt>
                <c:pt idx="41">
                  <c:v>-6.2710068392734727E-4</c:v>
                </c:pt>
                <c:pt idx="42">
                  <c:v>1.6275723163023878E-5</c:v>
                </c:pt>
                <c:pt idx="43">
                  <c:v>1.2478199079864125E-3</c:v>
                </c:pt>
                <c:pt idx="44">
                  <c:v>-6.4955395650929774E-4</c:v>
                </c:pt>
                <c:pt idx="45">
                  <c:v>1.8210207046604702E-3</c:v>
                </c:pt>
                <c:pt idx="46">
                  <c:v>-6.5028317845383828E-4</c:v>
                </c:pt>
                <c:pt idx="47">
                  <c:v>-4.8437631725949636E-4</c:v>
                </c:pt>
                <c:pt idx="48">
                  <c:v>-5.5817655751747713E-4</c:v>
                </c:pt>
                <c:pt idx="49">
                  <c:v>7.1538311415563372E-4</c:v>
                </c:pt>
                <c:pt idx="50">
                  <c:v>8.7201214852465105E-4</c:v>
                </c:pt>
                <c:pt idx="51">
                  <c:v>9.3750033683757256E-5</c:v>
                </c:pt>
                <c:pt idx="52">
                  <c:v>7.8119386758137861E-4</c:v>
                </c:pt>
                <c:pt idx="53">
                  <c:v>6.6643025981387091E-5</c:v>
                </c:pt>
                <c:pt idx="54">
                  <c:v>-4.0065128187933424E-4</c:v>
                </c:pt>
                <c:pt idx="55">
                  <c:v>-1.0298352280963506E-4</c:v>
                </c:pt>
                <c:pt idx="56">
                  <c:v>2.2786756884322391E-4</c:v>
                </c:pt>
                <c:pt idx="57">
                  <c:v>1.3850810751417364E-4</c:v>
                </c:pt>
                <c:pt idx="58">
                  <c:v>-6.0652043080605504E-4</c:v>
                </c:pt>
                <c:pt idx="59">
                  <c:v>4.7158820823980235E-4</c:v>
                </c:pt>
                <c:pt idx="60">
                  <c:v>-1.7620351757489071E-4</c:v>
                </c:pt>
                <c:pt idx="61">
                  <c:v>1.2429359044043679E-3</c:v>
                </c:pt>
                <c:pt idx="62">
                  <c:v>-3.318620739101311E-3</c:v>
                </c:pt>
                <c:pt idx="63">
                  <c:v>1.3996506150552113E-3</c:v>
                </c:pt>
                <c:pt idx="64">
                  <c:v>3.0126265281505546E-3</c:v>
                </c:pt>
                <c:pt idx="65">
                  <c:v>3.4889233405581447E-3</c:v>
                </c:pt>
                <c:pt idx="66">
                  <c:v>2.4542372364433664E-3</c:v>
                </c:pt>
                <c:pt idx="67">
                  <c:v>-5.7412896566438366E-4</c:v>
                </c:pt>
                <c:pt idx="68">
                  <c:v>-1.090621934319129E-4</c:v>
                </c:pt>
                <c:pt idx="69">
                  <c:v>-1.512507782160246E-3</c:v>
                </c:pt>
                <c:pt idx="70">
                  <c:v>-8.3000615537255976E-4</c:v>
                </c:pt>
                <c:pt idx="71">
                  <c:v>3.0020629074516934E-3</c:v>
                </c:pt>
                <c:pt idx="72">
                  <c:v>1.2866886822443524E-3</c:v>
                </c:pt>
                <c:pt idx="73">
                  <c:v>1.5527695283317176E-3</c:v>
                </c:pt>
                <c:pt idx="74">
                  <c:v>-2.2220553963000177E-4</c:v>
                </c:pt>
                <c:pt idx="75">
                  <c:v>-4.2648765722372289E-3</c:v>
                </c:pt>
                <c:pt idx="76">
                  <c:v>-8.9073307798344208E-4</c:v>
                </c:pt>
                <c:pt idx="77">
                  <c:v>3.343773596985785E-4</c:v>
                </c:pt>
                <c:pt idx="78">
                  <c:v>-5.2575806758578154E-3</c:v>
                </c:pt>
                <c:pt idx="79">
                  <c:v>4.8919478716112283E-4</c:v>
                </c:pt>
                <c:pt idx="80">
                  <c:v>-7.5905844221946066E-4</c:v>
                </c:pt>
                <c:pt idx="81">
                  <c:v>1.2762088091795645E-3</c:v>
                </c:pt>
                <c:pt idx="82">
                  <c:v>-1.2455234935048951E-3</c:v>
                </c:pt>
                <c:pt idx="83">
                  <c:v>-6.5375489784937936E-4</c:v>
                </c:pt>
                <c:pt idx="84">
                  <c:v>-6.097279183899483E-5</c:v>
                </c:pt>
                <c:pt idx="85">
                  <c:v>-3.7840417959098503E-4</c:v>
                </c:pt>
                <c:pt idx="86">
                  <c:v>2.6225489232616049E-3</c:v>
                </c:pt>
                <c:pt idx="87">
                  <c:v>2.8249284754396069E-3</c:v>
                </c:pt>
                <c:pt idx="88">
                  <c:v>-3.7150766082092133E-3</c:v>
                </c:pt>
                <c:pt idx="89">
                  <c:v>1.3774788288847643E-3</c:v>
                </c:pt>
                <c:pt idx="90">
                  <c:v>-7.1636670000676909E-4</c:v>
                </c:pt>
                <c:pt idx="91">
                  <c:v>-1.6795495940311305E-3</c:v>
                </c:pt>
              </c:numCache>
            </c:numRef>
          </c:xVal>
          <c:yVal>
            <c:numRef>
              <c:f>'F1.5'!$C$4:$C$95</c:f>
              <c:numCache>
                <c:formatCode>0.0000</c:formatCode>
                <c:ptCount val="92"/>
                <c:pt idx="0">
                  <c:v>8.3722032630409171E-3</c:v>
                </c:pt>
                <c:pt idx="1">
                  <c:v>-1.9643702350352274E-3</c:v>
                </c:pt>
                <c:pt idx="2">
                  <c:v>-3.5888450454243936E-3</c:v>
                </c:pt>
                <c:pt idx="3">
                  <c:v>-2.3809101954160375E-3</c:v>
                </c:pt>
                <c:pt idx="4">
                  <c:v>1.7059198564013021E-2</c:v>
                </c:pt>
                <c:pt idx="5">
                  <c:v>-5.4434193974471218E-3</c:v>
                </c:pt>
                <c:pt idx="6">
                  <c:v>-1.1517173552392422E-2</c:v>
                </c:pt>
                <c:pt idx="7">
                  <c:v>-6.4845641202042059E-3</c:v>
                </c:pt>
                <c:pt idx="8">
                  <c:v>-8.9623100815559124E-3</c:v>
                </c:pt>
                <c:pt idx="9">
                  <c:v>1.4910190800421358E-2</c:v>
                </c:pt>
                <c:pt idx="10">
                  <c:v>-3.4314933525883343E-3</c:v>
                </c:pt>
                <c:pt idx="11">
                  <c:v>3.790481388229551E-3</c:v>
                </c:pt>
                <c:pt idx="12">
                  <c:v>-6.5187117273111349E-3</c:v>
                </c:pt>
                <c:pt idx="13">
                  <c:v>3.6995406790516147E-3</c:v>
                </c:pt>
                <c:pt idx="14">
                  <c:v>-1.1026739275128705E-3</c:v>
                </c:pt>
                <c:pt idx="15">
                  <c:v>-4.155267743421745E-3</c:v>
                </c:pt>
                <c:pt idx="16">
                  <c:v>-3.9396815764453086E-5</c:v>
                </c:pt>
                <c:pt idx="17">
                  <c:v>-9.8540544852845462E-3</c:v>
                </c:pt>
                <c:pt idx="18">
                  <c:v>-6.5351195288183769E-3</c:v>
                </c:pt>
                <c:pt idx="19">
                  <c:v>-1.1507562267721858E-2</c:v>
                </c:pt>
                <c:pt idx="20">
                  <c:v>2.2318925619394109E-3</c:v>
                </c:pt>
                <c:pt idx="21">
                  <c:v>-4.0730335349917421E-3</c:v>
                </c:pt>
                <c:pt idx="22">
                  <c:v>-2.6622469692532923E-3</c:v>
                </c:pt>
                <c:pt idx="23">
                  <c:v>-6.2178451152130262E-3</c:v>
                </c:pt>
                <c:pt idx="24">
                  <c:v>8.1780619254392117E-3</c:v>
                </c:pt>
                <c:pt idx="25">
                  <c:v>4.1985271169242347E-3</c:v>
                </c:pt>
                <c:pt idx="26">
                  <c:v>-2.8037321056239538E-3</c:v>
                </c:pt>
                <c:pt idx="27">
                  <c:v>1.2834638477066992E-2</c:v>
                </c:pt>
                <c:pt idx="28">
                  <c:v>-2.9540641603701262E-3</c:v>
                </c:pt>
                <c:pt idx="29">
                  <c:v>-1.4658557224106472E-3</c:v>
                </c:pt>
                <c:pt idx="30">
                  <c:v>1.5000719470003102E-3</c:v>
                </c:pt>
                <c:pt idx="31">
                  <c:v>-1.0506785196046444E-2</c:v>
                </c:pt>
                <c:pt idx="32">
                  <c:v>-2.975493763074568E-3</c:v>
                </c:pt>
                <c:pt idx="33">
                  <c:v>1.592945791385865E-3</c:v>
                </c:pt>
                <c:pt idx="34">
                  <c:v>-3.8341469811955728E-3</c:v>
                </c:pt>
                <c:pt idx="35">
                  <c:v>6.5020317032001285E-3</c:v>
                </c:pt>
                <c:pt idx="36">
                  <c:v>4.5119865025830472E-3</c:v>
                </c:pt>
                <c:pt idx="37">
                  <c:v>-1.6275934412266463E-2</c:v>
                </c:pt>
                <c:pt idx="38">
                  <c:v>1.5721075550841068E-3</c:v>
                </c:pt>
                <c:pt idx="39">
                  <c:v>-3.3209592809670431E-3</c:v>
                </c:pt>
                <c:pt idx="40">
                  <c:v>-1.7314934020814243E-3</c:v>
                </c:pt>
                <c:pt idx="41">
                  <c:v>6.0056226239372096E-3</c:v>
                </c:pt>
                <c:pt idx="42">
                  <c:v>-4.7319262592834775E-3</c:v>
                </c:pt>
                <c:pt idx="43">
                  <c:v>2.8779441573542924E-2</c:v>
                </c:pt>
                <c:pt idx="44">
                  <c:v>-3.8431085815191432E-3</c:v>
                </c:pt>
                <c:pt idx="45">
                  <c:v>9.4383162835786974E-3</c:v>
                </c:pt>
                <c:pt idx="46">
                  <c:v>-5.1905327845410548E-3</c:v>
                </c:pt>
                <c:pt idx="47">
                  <c:v>4.3539446858925634E-4</c:v>
                </c:pt>
                <c:pt idx="48">
                  <c:v>-6.3051026563419599E-4</c:v>
                </c:pt>
                <c:pt idx="49">
                  <c:v>-4.3450893089310647E-3</c:v>
                </c:pt>
                <c:pt idx="50">
                  <c:v>7.1063347372677665E-3</c:v>
                </c:pt>
                <c:pt idx="51">
                  <c:v>-3.885567305568563E-3</c:v>
                </c:pt>
                <c:pt idx="52">
                  <c:v>5.7267704342392201E-3</c:v>
                </c:pt>
                <c:pt idx="53">
                  <c:v>6.8511074753555001E-4</c:v>
                </c:pt>
                <c:pt idx="54">
                  <c:v>2.8271222825533709E-3</c:v>
                </c:pt>
                <c:pt idx="55">
                  <c:v>-2.3145539286421116E-3</c:v>
                </c:pt>
                <c:pt idx="56">
                  <c:v>-5.8202986469611806E-4</c:v>
                </c:pt>
                <c:pt idx="57">
                  <c:v>3.4026455240014908E-3</c:v>
                </c:pt>
                <c:pt idx="58">
                  <c:v>-2.9895427961476005E-3</c:v>
                </c:pt>
                <c:pt idx="59">
                  <c:v>1.5459687263730836E-2</c:v>
                </c:pt>
                <c:pt idx="60">
                  <c:v>-4.2767612244414728E-3</c:v>
                </c:pt>
                <c:pt idx="61">
                  <c:v>-2.3024994121253604E-2</c:v>
                </c:pt>
                <c:pt idx="62">
                  <c:v>-1.6558496514127247E-2</c:v>
                </c:pt>
                <c:pt idx="63">
                  <c:v>2.3302117296959315E-2</c:v>
                </c:pt>
                <c:pt idx="64">
                  <c:v>1.8309836266732084E-2</c:v>
                </c:pt>
                <c:pt idx="65">
                  <c:v>1.4760897562768847E-2</c:v>
                </c:pt>
                <c:pt idx="66">
                  <c:v>-2.3012552406978075E-3</c:v>
                </c:pt>
                <c:pt idx="67">
                  <c:v>-3.250154583226781E-3</c:v>
                </c:pt>
                <c:pt idx="68">
                  <c:v>-4.6426864716193061E-3</c:v>
                </c:pt>
                <c:pt idx="69">
                  <c:v>-1.0452641425453563E-2</c:v>
                </c:pt>
                <c:pt idx="70">
                  <c:v>-1.7260407070867241E-3</c:v>
                </c:pt>
                <c:pt idx="71">
                  <c:v>1.2857869848182088E-2</c:v>
                </c:pt>
                <c:pt idx="72">
                  <c:v>1.347895818226983E-2</c:v>
                </c:pt>
                <c:pt idx="73">
                  <c:v>1.3301114514944687E-3</c:v>
                </c:pt>
                <c:pt idx="74">
                  <c:v>-3.4416674889844942E-3</c:v>
                </c:pt>
                <c:pt idx="75">
                  <c:v>1.6339244471789242E-3</c:v>
                </c:pt>
                <c:pt idx="76">
                  <c:v>-8.3097274685576851E-3</c:v>
                </c:pt>
                <c:pt idx="77">
                  <c:v>4.2774935078248449E-4</c:v>
                </c:pt>
                <c:pt idx="78">
                  <c:v>1.5094658618369575E-3</c:v>
                </c:pt>
                <c:pt idx="79">
                  <c:v>-1.9337061827114241E-2</c:v>
                </c:pt>
                <c:pt idx="80">
                  <c:v>6.006050262371429E-3</c:v>
                </c:pt>
                <c:pt idx="81">
                  <c:v>2.0029415907327715E-2</c:v>
                </c:pt>
                <c:pt idx="82">
                  <c:v>-1.0457854491581164E-2</c:v>
                </c:pt>
                <c:pt idx="83">
                  <c:v>6.3727781276970014E-3</c:v>
                </c:pt>
                <c:pt idx="84">
                  <c:v>2.3773439011141248E-3</c:v>
                </c:pt>
                <c:pt idx="85">
                  <c:v>1.8241533998725745E-3</c:v>
                </c:pt>
                <c:pt idx="86">
                  <c:v>3.6167610599636552E-2</c:v>
                </c:pt>
                <c:pt idx="87">
                  <c:v>-1.6018913735213192E-3</c:v>
                </c:pt>
                <c:pt idx="88">
                  <c:v>-5.1900324354195823E-2</c:v>
                </c:pt>
                <c:pt idx="89">
                  <c:v>-2.5739270052367799E-3</c:v>
                </c:pt>
                <c:pt idx="90">
                  <c:v>7.7425346895073147E-4</c:v>
                </c:pt>
                <c:pt idx="91">
                  <c:v>2.6929483619228325E-3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8480720"/>
        <c:axId val="248483856"/>
      </c:scatterChart>
      <c:valAx>
        <c:axId val="248480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0070C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US" sz="180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Average</a:t>
                </a:r>
                <a:r>
                  <a:rPr lang="en-US" sz="1800" baseline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 Growth in Economic Freedom at the All-Government Level, 2004-2013 (percent) (Deviations from National Mean)</a:t>
                </a:r>
                <a:endParaRPr lang="en-US" sz="1800">
                  <a:solidFill>
                    <a:srgbClr val="0070C0"/>
                  </a:solidFill>
                  <a:latin typeface="Century Gothic" panose="020B0502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17712662755390871"/>
              <c:y val="0.845529988650639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rgbClr val="0070C0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0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483856"/>
        <c:crosses val="autoZero"/>
        <c:crossBetween val="midCat"/>
      </c:valAx>
      <c:valAx>
        <c:axId val="24848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0070C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US" sz="180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Average</a:t>
                </a:r>
                <a:r>
                  <a:rPr lang="en-US" sz="1800" baseline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 Growth in Per Capita Income, 2004-2013 (percent) (Deviations from National Mean) </a:t>
                </a:r>
                <a:endParaRPr lang="en-US" sz="1800">
                  <a:solidFill>
                    <a:srgbClr val="0070C0"/>
                  </a:solidFill>
                  <a:latin typeface="Century Gothic" panose="020B0502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1.0561473933405383E-2"/>
              <c:y val="8.785182626047889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rgbClr val="0070C0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0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4807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8E52F-7D43-4D18-8431-BF9E1F074793}" type="datetimeFigureOut">
              <a:rPr lang="en-US" smtClean="0"/>
              <a:pPr/>
              <a:t>9/17/2016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7DD6D-72A2-48A6-B23D-454137A8F8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13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9EFF2-0D57-4239-8C9F-28ED50F9464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80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MU_Cox_powerpoint_templates_final_8-3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8000" y="2895600"/>
            <a:ext cx="6096000" cy="2057400"/>
          </a:xfrm>
        </p:spPr>
        <p:txBody>
          <a:bodyPr>
            <a:normAutofit/>
          </a:bodyPr>
          <a:lstStyle>
            <a:lvl1pPr algn="l">
              <a:defRPr sz="5400" b="0" baseline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Title Slide </a:t>
            </a:r>
            <a:br>
              <a:rPr lang="en-US" dirty="0" smtClean="0"/>
            </a:br>
            <a:r>
              <a:rPr lang="en-US" dirty="0" smtClean="0"/>
              <a:t>Uses Serif Font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C5070-6E1B-4885-99AA-2DE1CEB14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3C5A68-24A8-42B2-8873-51873795C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3C5A68-24A8-42B2-8873-51873795C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C5070-6E1B-4885-99AA-2DE1CEB14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57401" y="2362200"/>
            <a:ext cx="6705600" cy="2819400"/>
          </a:xfrm>
        </p:spPr>
        <p:txBody>
          <a:bodyPr anchor="t"/>
          <a:lstStyle>
            <a:lvl1pPr algn="l">
              <a:defRPr sz="4000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here to edit chapter page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C5070-6E1B-4885-99AA-2DE1CEB14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C5070-6E1B-4885-99AA-2DE1CEB14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C5070-6E1B-4885-99AA-2DE1CEB14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C5070-6E1B-4885-99AA-2DE1CEB14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3C5A68-24A8-42B2-8873-51873795C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3C5A68-24A8-42B2-8873-51873795C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3C5A68-24A8-42B2-8873-51873795C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MU_Cox_powerpoint_templates_final_8-3A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 use serif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600200"/>
            <a:ext cx="716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C5070-6E1B-4885-99AA-2DE1CEB14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ts val="0"/>
        </a:spcBef>
        <a:buNone/>
        <a:defRPr sz="4000" b="1" kern="1200" baseline="0">
          <a:solidFill>
            <a:schemeClr val="accent2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1937"/>
        </a:buClr>
        <a:buFont typeface="Arial" pitchFamily="34" charset="0"/>
        <a:buChar char="•"/>
        <a:defRPr sz="2400" kern="120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1937"/>
        </a:buClr>
        <a:buFont typeface="Arial" pitchFamily="34" charset="0"/>
        <a:buChar char="•"/>
        <a:defRPr sz="2000" kern="120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1937"/>
        </a:buClr>
        <a:buFont typeface="Arial" pitchFamily="34" charset="0"/>
        <a:buChar char="•"/>
        <a:defRPr sz="2000" kern="120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1937"/>
        </a:buClr>
        <a:buFont typeface="Arial" pitchFamily="34" charset="0"/>
        <a:buChar char="•"/>
        <a:defRPr sz="2000" kern="120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1937"/>
        </a:buClr>
        <a:buFont typeface="Arial" pitchFamily="34" charset="0"/>
        <a:buChar char="•"/>
        <a:defRPr sz="2000" kern="120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514600" y="0"/>
            <a:ext cx="6629400" cy="6858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57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Economic </a:t>
            </a:r>
            <a:r>
              <a:rPr lang="en-US" sz="5700" b="1" i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Freedom of North America: Overview</a:t>
            </a:r>
            <a:br>
              <a:rPr lang="en-US" sz="5700" b="1" i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en-US" sz="5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/>
            </a:r>
            <a:br>
              <a:rPr lang="en-US" sz="5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Dean </a:t>
            </a: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Stansel</a:t>
            </a:r>
            <a:b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Research Associate Professor</a:t>
            </a:r>
            <a:b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O’Neil </a:t>
            </a:r>
            <a:r>
              <a:rPr lang="en-US" sz="4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Center</a:t>
            </a:r>
            <a:br>
              <a:rPr lang="en-US" sz="4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for Global Markets and Freedom</a:t>
            </a:r>
            <a:br>
              <a:rPr lang="en-US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US" sz="3100" b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www.deanstansel.com </a:t>
            </a:r>
            <a:r>
              <a:rPr lang="en-US" sz="31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/>
            </a:r>
            <a:br>
              <a:rPr lang="en-US" sz="31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US" sz="3100" b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www.oneilcenter.org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2C5070-6E1B-4885-99AA-2DE1CEB140B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7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2C5070-6E1B-4885-99AA-2DE1CEB140B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744" y="21771"/>
            <a:ext cx="5270485" cy="683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1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2C5070-6E1B-4885-99AA-2DE1CEB140BA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8496579"/>
              </p:ext>
            </p:extLst>
          </p:nvPr>
        </p:nvGraphicFramePr>
        <p:xfrm>
          <a:off x="1371600" y="152400"/>
          <a:ext cx="76962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406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0"/>
            <a:ext cx="7740650" cy="14478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Per Capita Income </a:t>
            </a:r>
            <a:r>
              <a:rPr lang="en-US" sz="3600" b="1" i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Is Much Higher in States with Higher Economic Freedom</a:t>
            </a:r>
            <a:endParaRPr lang="en-US" sz="3600" b="1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108961" y="6072663"/>
            <a:ext cx="5791200" cy="52386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Most Free ……………. Least Free </a:t>
            </a:r>
          </a:p>
        </p:txBody>
      </p:sp>
      <p:graphicFrame>
        <p:nvGraphicFramePr>
          <p:cNvPr id="6" name="Chart 5" title="Per Capita Income, Percent Above/Below National Averag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641205"/>
              </p:ext>
            </p:extLst>
          </p:nvPr>
        </p:nvGraphicFramePr>
        <p:xfrm>
          <a:off x="1371601" y="1653064"/>
          <a:ext cx="7543800" cy="4419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848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FF45-FF03-4F91-A32A-74ECC657FDA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1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Per Capita State Income Growth Is Positively Correlated with Economic Freedom</a:t>
            </a:r>
            <a:endParaRPr lang="en-US" sz="2800" b="1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500032"/>
              </p:ext>
            </p:extLst>
          </p:nvPr>
        </p:nvGraphicFramePr>
        <p:xfrm>
          <a:off x="1371600" y="984587"/>
          <a:ext cx="7772400" cy="5736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361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514600" y="0"/>
            <a:ext cx="6629400" cy="6858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57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Economic </a:t>
            </a:r>
            <a:r>
              <a:rPr lang="en-US" sz="5700" b="1" i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Freedom of North America: Overview</a:t>
            </a:r>
            <a:br>
              <a:rPr lang="en-US" sz="5700" b="1" i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en-US" sz="5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/>
            </a:r>
            <a:br>
              <a:rPr lang="en-US" sz="5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Dean </a:t>
            </a: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Stansel</a:t>
            </a:r>
            <a:b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Research Associate Professor</a:t>
            </a:r>
            <a:b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O’Neil </a:t>
            </a:r>
            <a:r>
              <a:rPr lang="en-US" sz="4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Center</a:t>
            </a:r>
            <a:br>
              <a:rPr lang="en-US" sz="4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for Global Markets and Freedom</a:t>
            </a:r>
            <a:br>
              <a:rPr lang="en-US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US" sz="3100" b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www.deanstansel.com </a:t>
            </a:r>
            <a:r>
              <a:rPr lang="en-US" sz="31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/>
            </a:r>
            <a:br>
              <a:rPr lang="en-US" sz="31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US" sz="3100" b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www.oneilcenter.org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2C5070-6E1B-4885-99AA-2DE1CEB140B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0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i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Economic </a:t>
            </a:r>
            <a:r>
              <a:rPr lang="en-US" sz="3600" i="1" dirty="0">
                <a:solidFill>
                  <a:srgbClr val="FF0000"/>
                </a:solidFill>
                <a:latin typeface="Century Gothic" panose="020B0502020202020204" pitchFamily="34" charset="0"/>
              </a:rPr>
              <a:t>Freedom of North America (EFNA)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800"/>
            <a:ext cx="7162800" cy="4297363"/>
          </a:xfrm>
        </p:spPr>
        <p:txBody>
          <a:bodyPr>
            <a:normAutofit fontScale="85000" lnSpcReduction="10000"/>
          </a:bodyPr>
          <a:lstStyle/>
          <a:p>
            <a:pPr marL="173038" indent="-173038">
              <a:spcAft>
                <a:spcPts val="1200"/>
              </a:spcAft>
            </a:pPr>
            <a:r>
              <a:rPr lang="en-US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Fraser Institute’s ranking of the U.S. states and Canadian provinces.</a:t>
            </a:r>
          </a:p>
          <a:p>
            <a:pPr marL="0" indent="0">
              <a:spcAft>
                <a:spcPts val="1200"/>
              </a:spcAft>
            </a:pPr>
            <a:r>
              <a:rPr lang="en-US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First published in 2002.</a:t>
            </a:r>
          </a:p>
          <a:p>
            <a:pPr marL="0" indent="0">
              <a:spcAft>
                <a:spcPts val="1200"/>
              </a:spcAft>
            </a:pPr>
            <a:r>
              <a:rPr lang="en-US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The 2015 report was the 11</a:t>
            </a:r>
            <a:r>
              <a:rPr lang="en-US" sz="3600" b="1" baseline="30000" dirty="0">
                <a:solidFill>
                  <a:srgbClr val="0070C0"/>
                </a:solidFill>
                <a:latin typeface="Century Gothic" panose="020B0502020202020204" pitchFamily="34" charset="0"/>
              </a:rPr>
              <a:t>th</a:t>
            </a:r>
            <a:r>
              <a:rPr lang="en-US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edition.</a:t>
            </a:r>
          </a:p>
          <a:p>
            <a:pPr marL="342900" lvl="1" indent="0">
              <a:spcAft>
                <a:spcPts val="1200"/>
              </a:spcAft>
            </a:pPr>
            <a:r>
              <a:rPr lang="en-US" sz="33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Included Mexican states for 2</a:t>
            </a:r>
            <a:r>
              <a:rPr lang="en-US" sz="3300" b="1" baseline="30000" dirty="0">
                <a:solidFill>
                  <a:srgbClr val="0070C0"/>
                </a:solidFill>
                <a:latin typeface="Century Gothic" panose="020B0502020202020204" pitchFamily="34" charset="0"/>
              </a:rPr>
              <a:t>nd</a:t>
            </a:r>
            <a:r>
              <a:rPr lang="en-US" sz="33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time.</a:t>
            </a:r>
          </a:p>
          <a:p>
            <a:pPr marL="173038" indent="-173038"/>
            <a:r>
              <a:rPr lang="en-US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I have been the primary author of the last three editions.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2C5070-6E1B-4885-99AA-2DE1CEB140B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0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868362"/>
          </a:xfrm>
        </p:spPr>
        <p:txBody>
          <a:bodyPr/>
          <a:lstStyle/>
          <a:p>
            <a:pPr algn="ctr"/>
            <a:r>
              <a:rPr lang="en-US" sz="3600" i="1" dirty="0">
                <a:solidFill>
                  <a:srgbClr val="FF0000"/>
                </a:solidFill>
                <a:latin typeface="Century Gothic" panose="020B0502020202020204" pitchFamily="34" charset="0"/>
              </a:rPr>
              <a:t>EFNA Impact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17638"/>
            <a:ext cx="7162800" cy="4708525"/>
          </a:xfrm>
        </p:spPr>
        <p:txBody>
          <a:bodyPr>
            <a:normAutofit fontScale="92500"/>
          </a:bodyPr>
          <a:lstStyle/>
          <a:p>
            <a:pPr marL="0" indent="0"/>
            <a:r>
              <a:rPr lang="en-US" sz="3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Has </a:t>
            </a:r>
            <a:r>
              <a:rPr lang="en-US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been cited in over </a:t>
            </a:r>
            <a:r>
              <a:rPr lang="en-US" sz="3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200 </a:t>
            </a:r>
            <a:r>
              <a:rPr lang="en-US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academic journal articles and policy papers.</a:t>
            </a:r>
          </a:p>
          <a:p>
            <a:pPr marL="0" indent="0"/>
            <a:r>
              <a:rPr lang="en-US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Compared to other state indices:</a:t>
            </a:r>
          </a:p>
          <a:p>
            <a:pPr marL="342900" lvl="1" indent="0"/>
            <a:r>
              <a:rPr lang="en-US" sz="33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Has been produced the longest</a:t>
            </a:r>
          </a:p>
          <a:p>
            <a:pPr marL="342900" lvl="1" indent="0"/>
            <a:r>
              <a:rPr lang="en-US" sz="33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Is the only one updated annually</a:t>
            </a:r>
          </a:p>
          <a:p>
            <a:pPr marL="342900" lvl="1" indent="0"/>
            <a:r>
              <a:rPr lang="en-US" sz="33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Has the most years of data (</a:t>
            </a:r>
            <a:r>
              <a:rPr lang="en-US" sz="33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33)</a:t>
            </a:r>
            <a:endParaRPr lang="en-US" sz="33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2C5070-6E1B-4885-99AA-2DE1CEB140B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0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0"/>
            <a:ext cx="7391400" cy="6858000"/>
          </a:xfrm>
        </p:spPr>
        <p:txBody>
          <a:bodyPr>
            <a:normAutofit lnSpcReduction="10000"/>
          </a:bodyPr>
          <a:lstStyle/>
          <a:p>
            <a:pPr marL="0" indent="0" algn="ctr" fontAlgn="ctr">
              <a:buNone/>
            </a:pPr>
            <a:r>
              <a:rPr lang="en-US" sz="30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Area 1: </a:t>
            </a:r>
            <a:r>
              <a:rPr lang="en-US" sz="3000" b="1" i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Government Spending</a:t>
            </a:r>
          </a:p>
          <a:p>
            <a:pPr marL="0" indent="0" algn="ctr" fontAlgn="ctr">
              <a:buNone/>
            </a:pPr>
            <a:endParaRPr lang="en-US" sz="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 algn="ctr" font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b="1" u="sng" dirty="0">
                <a:solidFill>
                  <a:srgbClr val="0070C0"/>
                </a:solidFill>
                <a:latin typeface="Century Gothic" panose="020B0502020202020204" pitchFamily="34" charset="0"/>
              </a:rPr>
              <a:t>1A: General Consumption </a:t>
            </a:r>
            <a:r>
              <a:rPr lang="en-US" sz="2800" b="1" u="sng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Expenditures, % of Income</a:t>
            </a:r>
            <a:endParaRPr lang="en-US" sz="28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 algn="ctr" font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Total </a:t>
            </a:r>
            <a:r>
              <a:rPr lang="en-US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expenditures minus transfers</a:t>
            </a:r>
          </a:p>
          <a:p>
            <a:pPr marL="0" indent="0" algn="ctr" font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to persons, </a:t>
            </a:r>
            <a:r>
              <a:rPr lang="en-US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businesses, &amp; governments</a:t>
            </a:r>
            <a:r>
              <a:rPr lang="en-US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, and interest </a:t>
            </a:r>
            <a:r>
              <a:rPr lang="en-US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on public </a:t>
            </a:r>
            <a:r>
              <a:rPr lang="en-US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debt</a:t>
            </a:r>
            <a:endParaRPr lang="en-US" sz="28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 algn="ctr" fontAlgn="ctr">
              <a:lnSpc>
                <a:spcPct val="110000"/>
              </a:lnSpc>
              <a:spcBef>
                <a:spcPts val="0"/>
              </a:spcBef>
              <a:buNone/>
            </a:pPr>
            <a:endParaRPr lang="en-US" sz="11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 algn="ctr" font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b="1" u="sng" dirty="0">
                <a:solidFill>
                  <a:srgbClr val="0070C0"/>
                </a:solidFill>
                <a:latin typeface="Century Gothic" panose="020B0502020202020204" pitchFamily="34" charset="0"/>
              </a:rPr>
              <a:t>1B: Transfers </a:t>
            </a:r>
            <a:r>
              <a:rPr lang="en-US" sz="2800" b="1" u="sng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&amp; Subsidies, % of </a:t>
            </a:r>
            <a:r>
              <a:rPr lang="en-US" sz="2800" b="1" u="sng" dirty="0">
                <a:solidFill>
                  <a:srgbClr val="0070C0"/>
                </a:solidFill>
                <a:latin typeface="Century Gothic" panose="020B0502020202020204" pitchFamily="34" charset="0"/>
              </a:rPr>
              <a:t>Income</a:t>
            </a:r>
            <a:endParaRPr lang="en-US" sz="28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 algn="ctr" font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Includes: Welfare </a:t>
            </a:r>
            <a:r>
              <a:rPr lang="en-US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Payments, Grants, Agricultural Assistance, Food-stamp Payments, and Housing </a:t>
            </a:r>
            <a:r>
              <a:rPr lang="en-US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Assistance</a:t>
            </a:r>
          </a:p>
          <a:p>
            <a:pPr marL="0" indent="0" algn="ctr" fontAlgn="ctr">
              <a:lnSpc>
                <a:spcPct val="110000"/>
              </a:lnSpc>
              <a:spcBef>
                <a:spcPts val="0"/>
              </a:spcBef>
              <a:buNone/>
            </a:pPr>
            <a:endParaRPr lang="en-US" sz="11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 algn="ctr" font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b="1" u="sng" dirty="0">
                <a:solidFill>
                  <a:srgbClr val="0070C0"/>
                </a:solidFill>
                <a:latin typeface="Century Gothic" panose="020B0502020202020204" pitchFamily="34" charset="0"/>
              </a:rPr>
              <a:t>1C: </a:t>
            </a:r>
            <a:r>
              <a:rPr lang="en-US" sz="2800" b="1" u="sng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Insurance &amp; Retirement Payments,</a:t>
            </a:r>
          </a:p>
          <a:p>
            <a:pPr marL="0" indent="0" algn="ctr" font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b="1" u="sng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% of Income</a:t>
            </a:r>
            <a:endParaRPr lang="en-US" sz="28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 algn="ctr" font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Includes: </a:t>
            </a:r>
            <a:r>
              <a:rPr lang="en-US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Employment Insurance, Workers Compensation, </a:t>
            </a:r>
            <a:r>
              <a:rPr lang="en-US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&amp; pension plans</a:t>
            </a:r>
            <a:endParaRPr lang="en-US" sz="28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2C5070-6E1B-4885-99AA-2DE1CEB140B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2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0"/>
            <a:ext cx="7391400" cy="6858000"/>
          </a:xfrm>
        </p:spPr>
        <p:txBody>
          <a:bodyPr>
            <a:normAutofit lnSpcReduction="10000"/>
          </a:bodyPr>
          <a:lstStyle/>
          <a:p>
            <a:pPr marL="0" indent="0" algn="ctr" fontAlgn="ctr">
              <a:buNone/>
            </a:pPr>
            <a:r>
              <a:rPr lang="en-US" sz="30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Area </a:t>
            </a:r>
            <a:r>
              <a:rPr lang="en-US" sz="3000" b="1" i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2: Taxes</a:t>
            </a:r>
          </a:p>
          <a:p>
            <a:pPr marL="0" indent="0" algn="ctr" fontAlgn="ctr">
              <a:buNone/>
            </a:pPr>
            <a:endParaRPr lang="en-US" sz="11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 algn="ctr" fontAlgn="ctr">
              <a:buNone/>
            </a:pPr>
            <a:r>
              <a:rPr lang="en-US" sz="2800" b="1" u="sng" dirty="0">
                <a:solidFill>
                  <a:srgbClr val="0070C0"/>
                </a:solidFill>
                <a:latin typeface="Century Gothic" panose="020B0502020202020204" pitchFamily="34" charset="0"/>
              </a:rPr>
              <a:t>2A: </a:t>
            </a:r>
            <a:r>
              <a:rPr lang="en-US" sz="2800" b="1" u="sng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Income &amp; Payroll Taxes, % of Income</a:t>
            </a:r>
            <a:endParaRPr lang="en-US" sz="28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 algn="ctr" fontAlgn="ctr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Personal &amp; Corporate Income Taxes &amp; Payroll Taxes</a:t>
            </a:r>
          </a:p>
          <a:p>
            <a:pPr marL="0" indent="0" algn="ctr" fontAlgn="ctr">
              <a:buNone/>
            </a:pPr>
            <a:endParaRPr lang="en-US" sz="11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 algn="ctr" fontAlgn="ctr">
              <a:buNone/>
            </a:pPr>
            <a:r>
              <a:rPr lang="en-US" sz="2800" b="1" u="sng" dirty="0">
                <a:solidFill>
                  <a:srgbClr val="0070C0"/>
                </a:solidFill>
                <a:latin typeface="Century Gothic" panose="020B0502020202020204" pitchFamily="34" charset="0"/>
              </a:rPr>
              <a:t>2B: Top Marginal Income Tax Rate and the Income Threshold at Which It </a:t>
            </a:r>
            <a:r>
              <a:rPr lang="en-US" sz="2800" b="1" u="sng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Applies</a:t>
            </a:r>
          </a:p>
          <a:p>
            <a:pPr marL="0" indent="0" algn="ctr" fontAlgn="ctr">
              <a:buNone/>
            </a:pPr>
            <a:endParaRPr lang="en-US" sz="11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 algn="ctr" fontAlgn="ctr">
              <a:buNone/>
            </a:pPr>
            <a:r>
              <a:rPr lang="en-US" sz="2800" b="1" u="sng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2C: Property Taxes &amp; Other Taxes, % of Income</a:t>
            </a:r>
            <a:endParaRPr lang="en-US" sz="28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 algn="ctr" fontAlgn="ctr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All taxes other than income, payroll, &amp; sales</a:t>
            </a:r>
          </a:p>
          <a:p>
            <a:pPr marL="0" indent="0" algn="ctr" fontAlgn="ctr">
              <a:buNone/>
            </a:pPr>
            <a:endParaRPr lang="en-US" sz="11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 algn="ctr" fontAlgn="ctr">
              <a:buNone/>
            </a:pPr>
            <a:r>
              <a:rPr lang="en-US" sz="2800" b="1" u="sng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2D</a:t>
            </a:r>
            <a:r>
              <a:rPr lang="en-US" sz="2800" b="1" u="sng" dirty="0">
                <a:solidFill>
                  <a:srgbClr val="0070C0"/>
                </a:solidFill>
                <a:latin typeface="Century Gothic" panose="020B0502020202020204" pitchFamily="34" charset="0"/>
              </a:rPr>
              <a:t>: Sales </a:t>
            </a:r>
            <a:r>
              <a:rPr lang="en-US" sz="2800" b="1" u="sng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Taxes, % </a:t>
            </a:r>
            <a:r>
              <a:rPr lang="en-US" sz="2800" b="1" u="sng" dirty="0">
                <a:solidFill>
                  <a:srgbClr val="0070C0"/>
                </a:solidFill>
                <a:latin typeface="Century Gothic" panose="020B0502020202020204" pitchFamily="34" charset="0"/>
              </a:rPr>
              <a:t>of </a:t>
            </a:r>
            <a:r>
              <a:rPr lang="en-US" sz="2800" b="1" u="sng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Income</a:t>
            </a:r>
            <a:endParaRPr lang="en-US" sz="28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 algn="ctr" fontAlgn="ctr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All Sales </a:t>
            </a:r>
            <a:r>
              <a:rPr lang="en-US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&amp; Gross Receipts </a:t>
            </a:r>
            <a:r>
              <a:rPr lang="en-US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Taxes (</a:t>
            </a:r>
            <a:r>
              <a:rPr lang="en-US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includes </a:t>
            </a:r>
            <a:r>
              <a:rPr lang="en-US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excise taxes on specific goods</a:t>
            </a:r>
            <a:r>
              <a:rPr lang="en-US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) </a:t>
            </a:r>
            <a:endParaRPr lang="en-US" sz="28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2C5070-6E1B-4885-99AA-2DE1CEB140B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25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457200"/>
            <a:ext cx="6934200" cy="6400800"/>
          </a:xfrm>
        </p:spPr>
        <p:txBody>
          <a:bodyPr>
            <a:normAutofit/>
          </a:bodyPr>
          <a:lstStyle/>
          <a:p>
            <a:pPr marL="0" indent="0" algn="ctr" fontAlgn="ctr">
              <a:buNone/>
            </a:pPr>
            <a:r>
              <a:rPr lang="en-US" sz="3000" b="1" i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Area 3: Labor Market Freedom</a:t>
            </a:r>
          </a:p>
          <a:p>
            <a:pPr marL="0" indent="0" algn="ctr" fontAlgn="ctr">
              <a:buNone/>
            </a:pPr>
            <a:endParaRPr lang="en-US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 algn="ctr" fontAlgn="ctr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3Ai: </a:t>
            </a:r>
            <a:r>
              <a:rPr lang="en-US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Minimum Wage Annual </a:t>
            </a:r>
            <a:r>
              <a:rPr lang="en-US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Income,</a:t>
            </a:r>
          </a:p>
          <a:p>
            <a:pPr marL="0" indent="0" algn="ctr" fontAlgn="ctr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% of </a:t>
            </a:r>
            <a:r>
              <a:rPr lang="en-US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Per Capita </a:t>
            </a:r>
            <a:r>
              <a:rPr lang="en-US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Personal Income</a:t>
            </a:r>
          </a:p>
          <a:p>
            <a:pPr marL="0" indent="0" algn="ctr" fontAlgn="ctr">
              <a:buNone/>
            </a:pPr>
            <a:endParaRPr lang="en-US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 algn="ctr" fontAlgn="ctr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3Aii: </a:t>
            </a:r>
            <a:r>
              <a:rPr lang="en-US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Government Employment as a Percentage of Total </a:t>
            </a:r>
            <a:r>
              <a:rPr lang="en-US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Employment</a:t>
            </a:r>
          </a:p>
          <a:p>
            <a:pPr marL="0" indent="0" algn="ctr" fontAlgn="ctr">
              <a:buNone/>
            </a:pPr>
            <a:endParaRPr lang="en-US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 algn="ctr" fontAlgn="ctr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3Aiii: </a:t>
            </a:r>
            <a:r>
              <a:rPr lang="en-US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Union </a:t>
            </a:r>
            <a:r>
              <a:rPr lang="en-US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Density</a:t>
            </a:r>
          </a:p>
          <a:p>
            <a:pPr marL="0" indent="0" algn="ctr" fontAlgn="ctr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(percentage of employees who are unionized)</a:t>
            </a:r>
            <a:endParaRPr lang="en-US" sz="28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2C5070-6E1B-4885-99AA-2DE1CEB140B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4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i="1" dirty="0">
                <a:solidFill>
                  <a:srgbClr val="FF0000"/>
                </a:solidFill>
                <a:latin typeface="Century Gothic" pitchFamily="34" charset="0"/>
              </a:rPr>
              <a:t>Calculations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524000"/>
            <a:ext cx="7315200" cy="4602163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spcAft>
                <a:spcPts val="1200"/>
              </a:spcAft>
            </a:pPr>
            <a:r>
              <a:rPr lang="en-US" sz="3600" b="1" dirty="0">
                <a:solidFill>
                  <a:srgbClr val="0070C0"/>
                </a:solidFill>
                <a:latin typeface="Century Gothic" pitchFamily="34" charset="0"/>
              </a:rPr>
              <a:t>Each variable given value b/w 0 and 10</a:t>
            </a:r>
          </a:p>
          <a:p>
            <a:pPr marL="800100" lvl="1" indent="-457200">
              <a:spcAft>
                <a:spcPts val="1200"/>
              </a:spcAft>
            </a:pPr>
            <a:r>
              <a:rPr lang="en-US" sz="3400" b="1" dirty="0">
                <a:solidFill>
                  <a:srgbClr val="0070C0"/>
                </a:solidFill>
                <a:latin typeface="Century Gothic" pitchFamily="34" charset="0"/>
              </a:rPr>
              <a:t>score = ((Max-</a:t>
            </a:r>
            <a:r>
              <a:rPr lang="en-US" sz="3400" b="1" dirty="0" err="1">
                <a:solidFill>
                  <a:srgbClr val="0070C0"/>
                </a:solidFill>
                <a:latin typeface="Century Gothic" pitchFamily="34" charset="0"/>
              </a:rPr>
              <a:t>Obs</a:t>
            </a:r>
            <a:r>
              <a:rPr lang="en-US" sz="3400" b="1" dirty="0">
                <a:solidFill>
                  <a:srgbClr val="0070C0"/>
                </a:solidFill>
                <a:latin typeface="Century Gothic" pitchFamily="34" charset="0"/>
              </a:rPr>
              <a:t>)/(Max-Min))*10</a:t>
            </a:r>
          </a:p>
          <a:p>
            <a:pPr marL="457200" indent="-457200">
              <a:spcAft>
                <a:spcPts val="1200"/>
              </a:spcAft>
            </a:pPr>
            <a:r>
              <a:rPr lang="en-US" sz="3600" b="1" dirty="0">
                <a:solidFill>
                  <a:srgbClr val="0070C0"/>
                </a:solidFill>
                <a:latin typeface="Century Gothic" pitchFamily="34" charset="0"/>
              </a:rPr>
              <a:t>Each variable equally weighted within each area</a:t>
            </a:r>
          </a:p>
          <a:p>
            <a:pPr marL="457200" indent="-457200">
              <a:spcAft>
                <a:spcPts val="1200"/>
              </a:spcAft>
            </a:pPr>
            <a:r>
              <a:rPr lang="en-US" sz="3600" b="1" dirty="0">
                <a:solidFill>
                  <a:srgbClr val="0070C0"/>
                </a:solidFill>
                <a:latin typeface="Century Gothic" pitchFamily="34" charset="0"/>
              </a:rPr>
              <a:t>Each area equally weighted</a:t>
            </a:r>
          </a:p>
          <a:p>
            <a:pPr marL="457200" indent="-457200"/>
            <a:r>
              <a:rPr lang="en-US" sz="3600" b="1" dirty="0">
                <a:solidFill>
                  <a:srgbClr val="0070C0"/>
                </a:solidFill>
                <a:latin typeface="Century Gothic" pitchFamily="34" charset="0"/>
              </a:rPr>
              <a:t>Overall score is average of 3 area scores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2C5070-6E1B-4885-99AA-2DE1CEB140B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3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67600" cy="609600"/>
          </a:xfrm>
        </p:spPr>
        <p:txBody>
          <a:bodyPr>
            <a:noAutofit/>
          </a:bodyPr>
          <a:lstStyle/>
          <a:p>
            <a:pPr algn="ctr"/>
            <a:r>
              <a:rPr lang="en-US" sz="4300" i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Best &amp; Worst (US States)</a:t>
            </a:r>
            <a:endParaRPr lang="en-US" sz="4300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66800"/>
            <a:ext cx="7162800" cy="5654676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3771900" algn="l"/>
              </a:tabLst>
            </a:pPr>
            <a:r>
              <a:rPr lang="en-US" b="1" u="sng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Most Free</a:t>
            </a:r>
            <a:r>
              <a:rPr lang="en-US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	</a:t>
            </a:r>
            <a:r>
              <a:rPr lang="en-US" b="1" u="sng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Least Free</a:t>
            </a:r>
          </a:p>
          <a:p>
            <a:pPr marL="0" indent="0">
              <a:buNone/>
              <a:tabLst>
                <a:tab pos="3771900" algn="l"/>
              </a:tabLst>
            </a:pPr>
            <a:r>
              <a:rPr lang="en-US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1-New Hampshire	</a:t>
            </a:r>
            <a:r>
              <a:rPr lang="en-US" sz="23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50-New York</a:t>
            </a:r>
          </a:p>
          <a:p>
            <a:pPr marL="0" indent="0">
              <a:buNone/>
              <a:tabLst>
                <a:tab pos="3771900" algn="l"/>
              </a:tabLst>
            </a:pPr>
            <a:r>
              <a:rPr lang="en-US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2-South Dakota	49-California</a:t>
            </a:r>
          </a:p>
          <a:p>
            <a:pPr marL="0" indent="0">
              <a:buNone/>
              <a:tabLst>
                <a:tab pos="3771900" algn="l"/>
              </a:tabLst>
            </a:pPr>
            <a:r>
              <a:rPr lang="en-US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3T-Texas	48-Alaska</a:t>
            </a:r>
          </a:p>
          <a:p>
            <a:pPr marL="0" indent="0">
              <a:buNone/>
              <a:tabLst>
                <a:tab pos="3771900" algn="l"/>
              </a:tabLst>
            </a:pPr>
            <a:r>
              <a:rPr lang="en-US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3T-Florida	46T-Hawaii</a:t>
            </a:r>
            <a:endParaRPr lang="en-US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3771900" algn="l"/>
              </a:tabLst>
            </a:pPr>
            <a:r>
              <a:rPr lang="en-US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5-Tennessee	46T-New Mexico </a:t>
            </a:r>
            <a:endParaRPr lang="en-US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3771900" algn="l"/>
              </a:tabLst>
            </a:pPr>
            <a:r>
              <a:rPr lang="en-US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6-Virginia	43T-West Virginia </a:t>
            </a:r>
          </a:p>
          <a:p>
            <a:pPr marL="0" indent="0">
              <a:buNone/>
              <a:tabLst>
                <a:tab pos="3771900" algn="l"/>
              </a:tabLst>
            </a:pPr>
            <a:r>
              <a:rPr lang="en-US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7T-Missouri	43T-Kentucky</a:t>
            </a:r>
          </a:p>
          <a:p>
            <a:pPr marL="0" indent="0">
              <a:buNone/>
              <a:tabLst>
                <a:tab pos="3771900" algn="l"/>
              </a:tabLst>
            </a:pPr>
            <a:r>
              <a:rPr lang="en-US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7T-Nebraska	43T-Vermont</a:t>
            </a:r>
          </a:p>
          <a:p>
            <a:pPr marL="0" indent="0">
              <a:buNone/>
              <a:tabLst>
                <a:tab pos="3771900" algn="l"/>
              </a:tabLst>
            </a:pPr>
            <a:r>
              <a:rPr lang="en-US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9T-Arizona, Maryland,	40T-Mississippi </a:t>
            </a:r>
          </a:p>
          <a:p>
            <a:pPr marL="0" indent="0">
              <a:buNone/>
              <a:tabLst>
                <a:tab pos="3771900" algn="l"/>
              </a:tabLst>
            </a:pPr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 North Dakota, 	40T-Oregon</a:t>
            </a:r>
          </a:p>
          <a:p>
            <a:pPr marL="0" indent="0">
              <a:buNone/>
              <a:tabLst>
                <a:tab pos="3771900" algn="l"/>
              </a:tabLst>
            </a:pPr>
            <a:r>
              <a:rPr lang="en-US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  Colorado, &amp; Kansas	40T-Ohio</a:t>
            </a:r>
            <a:endParaRPr lang="en-US" b="1" u="sng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064FF45-FF03-4F91-A32A-74ECC657FDA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80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9844"/>
            <a:ext cx="5257800" cy="677365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2C5070-6E1B-4885-99AA-2DE1CEB140B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1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1">
      <a:dk1>
        <a:srgbClr val="7F7F7F"/>
      </a:dk1>
      <a:lt1>
        <a:sysClr val="window" lastClr="FFFFFF"/>
      </a:lt1>
      <a:dk2>
        <a:srgbClr val="1F497D"/>
      </a:dk2>
      <a:lt2>
        <a:srgbClr val="EEECE1"/>
      </a:lt2>
      <a:accent1>
        <a:srgbClr val="E51937"/>
      </a:accent1>
      <a:accent2>
        <a:srgbClr val="2B637F"/>
      </a:accent2>
      <a:accent3>
        <a:srgbClr val="9BBB59"/>
      </a:accent3>
      <a:accent4>
        <a:srgbClr val="8064A2"/>
      </a:accent4>
      <a:accent5>
        <a:srgbClr val="FF6600"/>
      </a:accent5>
      <a:accent6>
        <a:srgbClr val="F79646"/>
      </a:accent6>
      <a:hlink>
        <a:srgbClr val="0000FF"/>
      </a:hlink>
      <a:folHlink>
        <a:srgbClr val="800080"/>
      </a:folHlink>
    </a:clrScheme>
    <a:fontScheme name="SMU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449</Words>
  <Application>Microsoft Office PowerPoint</Application>
  <PresentationFormat>On-screen Show (4:3)</PresentationFormat>
  <Paragraphs>88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Monotype Sorts</vt:lpstr>
      <vt:lpstr>Times New Roman</vt:lpstr>
      <vt:lpstr>Office Theme</vt:lpstr>
      <vt:lpstr>Economic Freedom of North America: Overview  Dean Stansel Research Associate Professor O’Neil Center for Global Markets and Freedom www.deanstansel.com  www.oneilcenter.org</vt:lpstr>
      <vt:lpstr>Economic Freedom of North America (EFNA)</vt:lpstr>
      <vt:lpstr>EFNA Impact</vt:lpstr>
      <vt:lpstr>PowerPoint Presentation</vt:lpstr>
      <vt:lpstr>PowerPoint Presentation</vt:lpstr>
      <vt:lpstr>PowerPoint Presentation</vt:lpstr>
      <vt:lpstr>Calculations</vt:lpstr>
      <vt:lpstr>Best &amp; Worst (US States)</vt:lpstr>
      <vt:lpstr>PowerPoint Presentation</vt:lpstr>
      <vt:lpstr>PowerPoint Presentation</vt:lpstr>
      <vt:lpstr>PowerPoint Presentation</vt:lpstr>
      <vt:lpstr>Per Capita Income Is Much Higher in States with Higher Economic Freedom</vt:lpstr>
      <vt:lpstr>PowerPoint Presentation</vt:lpstr>
      <vt:lpstr>Economic Freedom of North America: Overview  Dean Stansel Research Associate Professor O’Neil Center for Global Markets and Freedom www.deanstansel.com  www.oneilcenter.org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Dean Stansel</cp:lastModifiedBy>
  <cp:revision>82</cp:revision>
  <dcterms:created xsi:type="dcterms:W3CDTF">2011-08-05T17:17:49Z</dcterms:created>
  <dcterms:modified xsi:type="dcterms:W3CDTF">2016-09-18T01:26:36Z</dcterms:modified>
</cp:coreProperties>
</file>