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 id="2147483725" r:id="rId2"/>
  </p:sldMasterIdLst>
  <p:notesMasterIdLst>
    <p:notesMasterId r:id="rId67"/>
  </p:notesMasterIdLst>
  <p:handoutMasterIdLst>
    <p:handoutMasterId r:id="rId68"/>
  </p:handoutMasterIdLst>
  <p:sldIdLst>
    <p:sldId id="406" r:id="rId3"/>
    <p:sldId id="409" r:id="rId4"/>
    <p:sldId id="412" r:id="rId5"/>
    <p:sldId id="325" r:id="rId6"/>
    <p:sldId id="410" r:id="rId7"/>
    <p:sldId id="296" r:id="rId8"/>
    <p:sldId id="315" r:id="rId9"/>
    <p:sldId id="411" r:id="rId10"/>
    <p:sldId id="298" r:id="rId11"/>
    <p:sldId id="357" r:id="rId12"/>
    <p:sldId id="405" r:id="rId13"/>
    <p:sldId id="366" r:id="rId14"/>
    <p:sldId id="362" r:id="rId15"/>
    <p:sldId id="365" r:id="rId16"/>
    <p:sldId id="364" r:id="rId17"/>
    <p:sldId id="392" r:id="rId18"/>
    <p:sldId id="414" r:id="rId19"/>
    <p:sldId id="394" r:id="rId20"/>
    <p:sldId id="395" r:id="rId21"/>
    <p:sldId id="334" r:id="rId22"/>
    <p:sldId id="337" r:id="rId23"/>
    <p:sldId id="373" r:id="rId24"/>
    <p:sldId id="385" r:id="rId25"/>
    <p:sldId id="396" r:id="rId26"/>
    <p:sldId id="338" r:id="rId27"/>
    <p:sldId id="344" r:id="rId28"/>
    <p:sldId id="423" r:id="rId29"/>
    <p:sldId id="397" r:id="rId30"/>
    <p:sldId id="398" r:id="rId31"/>
    <p:sldId id="345" r:id="rId32"/>
    <p:sldId id="420" r:id="rId33"/>
    <p:sldId id="400" r:id="rId34"/>
    <p:sldId id="419" r:id="rId35"/>
    <p:sldId id="418" r:id="rId36"/>
    <p:sldId id="303" r:id="rId37"/>
    <p:sldId id="304" r:id="rId38"/>
    <p:sldId id="358" r:id="rId39"/>
    <p:sldId id="368" r:id="rId40"/>
    <p:sldId id="367" r:id="rId41"/>
    <p:sldId id="375" r:id="rId42"/>
    <p:sldId id="376" r:id="rId43"/>
    <p:sldId id="377" r:id="rId44"/>
    <p:sldId id="378" r:id="rId45"/>
    <p:sldId id="379" r:id="rId46"/>
    <p:sldId id="380" r:id="rId47"/>
    <p:sldId id="425" r:id="rId48"/>
    <p:sldId id="305" r:id="rId49"/>
    <p:sldId id="326" r:id="rId50"/>
    <p:sldId id="328" r:id="rId51"/>
    <p:sldId id="316" r:id="rId52"/>
    <p:sldId id="421" r:id="rId53"/>
    <p:sldId id="356" r:id="rId54"/>
    <p:sldId id="374" r:id="rId55"/>
    <p:sldId id="370" r:id="rId56"/>
    <p:sldId id="351" r:id="rId57"/>
    <p:sldId id="354" r:id="rId58"/>
    <p:sldId id="355" r:id="rId59"/>
    <p:sldId id="352" r:id="rId60"/>
    <p:sldId id="339" r:id="rId61"/>
    <p:sldId id="340" r:id="rId62"/>
    <p:sldId id="342" r:id="rId63"/>
    <p:sldId id="413" r:id="rId64"/>
    <p:sldId id="360" r:id="rId65"/>
    <p:sldId id="40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3" autoAdjust="0"/>
    <p:restoredTop sz="85663" autoAdjust="0"/>
  </p:normalViewPr>
  <p:slideViewPr>
    <p:cSldViewPr>
      <p:cViewPr>
        <p:scale>
          <a:sx n="60" d="100"/>
          <a:sy n="60" d="100"/>
        </p:scale>
        <p:origin x="-1440" y="-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Research\EFNA\fm%20revised%20Tables%20(fgg)%202012%20repo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Research\APEE2009%20(metro%20economic%20freedom%20index)\metro%20EFI%202002,%20revis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Research\koch%20project%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Research\NFAP%20study\NFAP_figures4.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Research\koch%20project%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Research\koch%20project%20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Research\NFAP%20study\NFAP_figures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
  <c:chart>
    <c:plotArea>
      <c:layout>
        <c:manualLayout>
          <c:layoutTarget val="inner"/>
          <c:xMode val="edge"/>
          <c:yMode val="edge"/>
          <c:x val="1.9917413340573807E-2"/>
          <c:y val="1.5887117547521101E-2"/>
          <c:w val="0.82615253292453483"/>
          <c:h val="0.80190633954202817"/>
        </c:manualLayout>
      </c:layout>
      <c:scatterChart>
        <c:scatterStyle val="lineMarker"/>
        <c:ser>
          <c:idx val="0"/>
          <c:order val="0"/>
          <c:spPr>
            <a:ln w="28575">
              <a:noFill/>
            </a:ln>
          </c:spPr>
          <c:trendline>
            <c:trendlineType val="linear"/>
          </c:trendline>
          <c:xVal>
            <c:numRef>
              <c:f>'Figure 1.5'!$B$4:$B$63</c:f>
              <c:numCache>
                <c:formatCode>General</c:formatCode>
                <c:ptCount val="60"/>
                <c:pt idx="0">
                  <c:v>-0.53695060198660249</c:v>
                </c:pt>
                <c:pt idx="1">
                  <c:v>-0.40458027569556637</c:v>
                </c:pt>
                <c:pt idx="2">
                  <c:v>-0.78125896128461658</c:v>
                </c:pt>
                <c:pt idx="3">
                  <c:v>1.5008218465342318</c:v>
                </c:pt>
                <c:pt idx="4">
                  <c:v>1.3949441140889691</c:v>
                </c:pt>
                <c:pt idx="5">
                  <c:v>0.9663097271688007</c:v>
                </c:pt>
                <c:pt idx="6">
                  <c:v>-0.891794333996763</c:v>
                </c:pt>
                <c:pt idx="7">
                  <c:v>-0.63139755486872762</c:v>
                </c:pt>
                <c:pt idx="8">
                  <c:v>-0.53041642725721905</c:v>
                </c:pt>
                <c:pt idx="9">
                  <c:v>-8.5677532702508857E-2</c:v>
                </c:pt>
                <c:pt idx="10">
                  <c:v>-5.2364317550329935E-2</c:v>
                </c:pt>
                <c:pt idx="11">
                  <c:v>-0.56629226087356788</c:v>
                </c:pt>
                <c:pt idx="12">
                  <c:v>-3.2385955630018455E-2</c:v>
                </c:pt>
                <c:pt idx="13">
                  <c:v>-0.22613781719666712</c:v>
                </c:pt>
                <c:pt idx="14">
                  <c:v>-5.9480196243186817E-2</c:v>
                </c:pt>
                <c:pt idx="15">
                  <c:v>1.0309481665329025E-2</c:v>
                </c:pt>
                <c:pt idx="16">
                  <c:v>0.10141503634543358</c:v>
                </c:pt>
                <c:pt idx="17">
                  <c:v>0.17336111410870342</c:v>
                </c:pt>
                <c:pt idx="18">
                  <c:v>0.16021184782299497</c:v>
                </c:pt>
                <c:pt idx="19">
                  <c:v>0.15176290881570531</c:v>
                </c:pt>
                <c:pt idx="20">
                  <c:v>-0.19500599909006397</c:v>
                </c:pt>
                <c:pt idx="21">
                  <c:v>-6.4055034591715951E-2</c:v>
                </c:pt>
                <c:pt idx="22">
                  <c:v>0.18072630045215432</c:v>
                </c:pt>
                <c:pt idx="23">
                  <c:v>0.10533361477704604</c:v>
                </c:pt>
                <c:pt idx="24">
                  <c:v>0.10726189093779552</c:v>
                </c:pt>
                <c:pt idx="25">
                  <c:v>-4.9110599417200293E-2</c:v>
                </c:pt>
                <c:pt idx="26">
                  <c:v>-0.43341231408391517</c:v>
                </c:pt>
                <c:pt idx="27">
                  <c:v>-0.37468925808672116</c:v>
                </c:pt>
                <c:pt idx="28">
                  <c:v>9.3899923356830797E-2</c:v>
                </c:pt>
                <c:pt idx="29">
                  <c:v>0.33017806019545975</c:v>
                </c:pt>
                <c:pt idx="30">
                  <c:v>0.11876218680568869</c:v>
                </c:pt>
                <c:pt idx="31">
                  <c:v>-9.5362784059469675E-3</c:v>
                </c:pt>
                <c:pt idx="32">
                  <c:v>4.8723003155880545E-2</c:v>
                </c:pt>
                <c:pt idx="33">
                  <c:v>-3.0250904800799408E-2</c:v>
                </c:pt>
                <c:pt idx="34">
                  <c:v>8.7786885707199752E-2</c:v>
                </c:pt>
                <c:pt idx="35">
                  <c:v>-0.36218447793284353</c:v>
                </c:pt>
                <c:pt idx="36">
                  <c:v>5.9572699665572514E-2</c:v>
                </c:pt>
                <c:pt idx="37">
                  <c:v>0.24340406107921683</c:v>
                </c:pt>
                <c:pt idx="38">
                  <c:v>0.15765217460268377</c:v>
                </c:pt>
                <c:pt idx="39">
                  <c:v>0.10487753374697677</c:v>
                </c:pt>
                <c:pt idx="40">
                  <c:v>-0.59107220437853536</c:v>
                </c:pt>
                <c:pt idx="41">
                  <c:v>0.1134868596858124</c:v>
                </c:pt>
                <c:pt idx="42">
                  <c:v>-8.9052323820609375E-2</c:v>
                </c:pt>
                <c:pt idx="43">
                  <c:v>-0.14999860717983188</c:v>
                </c:pt>
                <c:pt idx="44">
                  <c:v>-5.2577566741665097E-2</c:v>
                </c:pt>
                <c:pt idx="45">
                  <c:v>-0.30043611904231188</c:v>
                </c:pt>
                <c:pt idx="46">
                  <c:v>0.23951051712164978</c:v>
                </c:pt>
                <c:pt idx="47">
                  <c:v>0.28706073904557883</c:v>
                </c:pt>
                <c:pt idx="48">
                  <c:v>0.15807847976304154</c:v>
                </c:pt>
                <c:pt idx="49">
                  <c:v>-0.11987387393495694</c:v>
                </c:pt>
                <c:pt idx="50">
                  <c:v>0.45128087556114932</c:v>
                </c:pt>
                <c:pt idx="51">
                  <c:v>0.18245377773854438</c:v>
                </c:pt>
                <c:pt idx="52">
                  <c:v>-0.24718910138988601</c:v>
                </c:pt>
                <c:pt idx="53">
                  <c:v>0.26628429792465652</c:v>
                </c:pt>
                <c:pt idx="54">
                  <c:v>-0.27855705722003293</c:v>
                </c:pt>
                <c:pt idx="55">
                  <c:v>0.33201550056095464</c:v>
                </c:pt>
                <c:pt idx="56">
                  <c:v>0.22721188533230138</c:v>
                </c:pt>
                <c:pt idx="57">
                  <c:v>0.15035374684491393</c:v>
                </c:pt>
                <c:pt idx="58">
                  <c:v>2.9931187679642025E-2</c:v>
                </c:pt>
                <c:pt idx="59">
                  <c:v>-0.38924432288810451</c:v>
                </c:pt>
              </c:numCache>
            </c:numRef>
          </c:xVal>
          <c:yVal>
            <c:numRef>
              <c:f>'Figure 1.5'!$C$4:$C$63</c:f>
              <c:numCache>
                <c:formatCode>General</c:formatCode>
                <c:ptCount val="60"/>
                <c:pt idx="0">
                  <c:v>-0.55276123577765957</c:v>
                </c:pt>
                <c:pt idx="1">
                  <c:v>-1.1348623404298999</c:v>
                </c:pt>
                <c:pt idx="2">
                  <c:v>-0.49586780971326555</c:v>
                </c:pt>
                <c:pt idx="3">
                  <c:v>0.4924914744054128</c:v>
                </c:pt>
                <c:pt idx="4">
                  <c:v>2.1375955108407192</c:v>
                </c:pt>
                <c:pt idx="5">
                  <c:v>0.26800010153238985</c:v>
                </c:pt>
                <c:pt idx="6">
                  <c:v>-0.79793752602893142</c:v>
                </c:pt>
                <c:pt idx="7">
                  <c:v>0.22939702215309646</c:v>
                </c:pt>
                <c:pt idx="8">
                  <c:v>-0.60260670715984965</c:v>
                </c:pt>
                <c:pt idx="9">
                  <c:v>0.45655151017798867</c:v>
                </c:pt>
                <c:pt idx="10">
                  <c:v>-5.8089855048986004E-3</c:v>
                </c:pt>
                <c:pt idx="11">
                  <c:v>-3.0285100498024806</c:v>
                </c:pt>
                <c:pt idx="12">
                  <c:v>-0.25918326603528408</c:v>
                </c:pt>
                <c:pt idx="13">
                  <c:v>1.0466008668335601E-4</c:v>
                </c:pt>
                <c:pt idx="14">
                  <c:v>-0.1576861743339078</c:v>
                </c:pt>
                <c:pt idx="15">
                  <c:v>-6.5988419018412514E-2</c:v>
                </c:pt>
                <c:pt idx="16">
                  <c:v>0.94078413854914178</c:v>
                </c:pt>
                <c:pt idx="17">
                  <c:v>1.0553866346764067</c:v>
                </c:pt>
                <c:pt idx="18">
                  <c:v>9.9005241479424536E-2</c:v>
                </c:pt>
                <c:pt idx="19">
                  <c:v>0.12804205101867938</c:v>
                </c:pt>
                <c:pt idx="20">
                  <c:v>-0.23745431986770657</c:v>
                </c:pt>
                <c:pt idx="21">
                  <c:v>-0.31142569670085846</c:v>
                </c:pt>
                <c:pt idx="22">
                  <c:v>0.12168519366011009</c:v>
                </c:pt>
                <c:pt idx="23">
                  <c:v>9.8599604761929791E-2</c:v>
                </c:pt>
                <c:pt idx="24">
                  <c:v>6.615740948473009E-2</c:v>
                </c:pt>
                <c:pt idx="25">
                  <c:v>-0.21689752447964764</c:v>
                </c:pt>
                <c:pt idx="26">
                  <c:v>-0.16149959319367396</c:v>
                </c:pt>
                <c:pt idx="27">
                  <c:v>-0.86502537467918006</c:v>
                </c:pt>
                <c:pt idx="28">
                  <c:v>0.39489525012445004</c:v>
                </c:pt>
                <c:pt idx="29">
                  <c:v>0.54747612636716747</c:v>
                </c:pt>
                <c:pt idx="30">
                  <c:v>0.72490659203996888</c:v>
                </c:pt>
                <c:pt idx="31">
                  <c:v>-0.37991352415733581</c:v>
                </c:pt>
                <c:pt idx="32">
                  <c:v>0.2633586789339149</c:v>
                </c:pt>
                <c:pt idx="33">
                  <c:v>-4.6793042208437337E-2</c:v>
                </c:pt>
                <c:pt idx="34">
                  <c:v>-3.6807742665101659E-2</c:v>
                </c:pt>
                <c:pt idx="35">
                  <c:v>-0.74779279984194358</c:v>
                </c:pt>
                <c:pt idx="36">
                  <c:v>0.2000798852508367</c:v>
                </c:pt>
                <c:pt idx="37">
                  <c:v>-0.55197890673005268</c:v>
                </c:pt>
                <c:pt idx="38">
                  <c:v>0.57095820233951911</c:v>
                </c:pt>
                <c:pt idx="39">
                  <c:v>0.60724280231751127</c:v>
                </c:pt>
                <c:pt idx="40">
                  <c:v>-0.8036642906180802</c:v>
                </c:pt>
                <c:pt idx="41">
                  <c:v>0.47546780008450007</c:v>
                </c:pt>
                <c:pt idx="42">
                  <c:v>0.49844471308722976</c:v>
                </c:pt>
                <c:pt idx="43">
                  <c:v>-2.4067159443134582E-2</c:v>
                </c:pt>
                <c:pt idx="44">
                  <c:v>-0.14565632893528913</c:v>
                </c:pt>
                <c:pt idx="45">
                  <c:v>-0.93303606297864117</c:v>
                </c:pt>
                <c:pt idx="46">
                  <c:v>0.33893977059225094</c:v>
                </c:pt>
                <c:pt idx="47">
                  <c:v>0.30277466891630656</c:v>
                </c:pt>
                <c:pt idx="48">
                  <c:v>0.60783667206109071</c:v>
                </c:pt>
                <c:pt idx="49">
                  <c:v>0.12860644843984345</c:v>
                </c:pt>
                <c:pt idx="50">
                  <c:v>0.81177708208074462</c:v>
                </c:pt>
                <c:pt idx="51">
                  <c:v>0.18528843886468108</c:v>
                </c:pt>
                <c:pt idx="52">
                  <c:v>-0.69204577934010281</c:v>
                </c:pt>
                <c:pt idx="53">
                  <c:v>0.10130393970738535</c:v>
                </c:pt>
                <c:pt idx="54">
                  <c:v>0.36321557597631132</c:v>
                </c:pt>
                <c:pt idx="55">
                  <c:v>0.75639331945194566</c:v>
                </c:pt>
                <c:pt idx="56">
                  <c:v>0.12264542075520915</c:v>
                </c:pt>
                <c:pt idx="57">
                  <c:v>-8.0257973233558044E-2</c:v>
                </c:pt>
                <c:pt idx="58">
                  <c:v>6.5828175906975026E-2</c:v>
                </c:pt>
                <c:pt idx="59">
                  <c:v>-0.82571148324722654</c:v>
                </c:pt>
              </c:numCache>
            </c:numRef>
          </c:yVal>
        </c:ser>
        <c:axId val="75287936"/>
        <c:axId val="75707904"/>
      </c:scatterChart>
      <c:valAx>
        <c:axId val="75287936"/>
        <c:scaling>
          <c:orientation val="minMax"/>
        </c:scaling>
        <c:axPos val="b"/>
        <c:majorGridlines>
          <c:spPr>
            <a:ln>
              <a:prstDash val="dash"/>
            </a:ln>
          </c:spPr>
        </c:majorGridlines>
        <c:title>
          <c:tx>
            <c:rich>
              <a:bodyPr/>
              <a:lstStyle/>
              <a:p>
                <a:pPr>
                  <a:defRPr sz="1800"/>
                </a:pPr>
                <a:r>
                  <a:rPr lang="en-US" sz="2400" dirty="0"/>
                  <a:t>Average</a:t>
                </a:r>
                <a:r>
                  <a:rPr lang="en-US" sz="2400" baseline="0" dirty="0"/>
                  <a:t> Growth in Economic Freedom </a:t>
                </a:r>
                <a:r>
                  <a:rPr lang="en-US" sz="1800" baseline="0" dirty="0"/>
                  <a:t>at the All-Government Level (percent) (Deviations from National Mean)</a:t>
                </a:r>
                <a:endParaRPr lang="en-US" sz="1800" dirty="0"/>
              </a:p>
            </c:rich>
          </c:tx>
          <c:layout>
            <c:manualLayout>
              <c:xMode val="edge"/>
              <c:yMode val="edge"/>
              <c:x val="0.2030842217731634"/>
              <c:y val="0.8587141695395597"/>
            </c:manualLayout>
          </c:layout>
        </c:title>
        <c:numFmt formatCode="General" sourceLinked="1"/>
        <c:tickLblPos val="nextTo"/>
        <c:crossAx val="75707904"/>
        <c:crosses val="autoZero"/>
        <c:crossBetween val="midCat"/>
      </c:valAx>
      <c:valAx>
        <c:axId val="75707904"/>
        <c:scaling>
          <c:orientation val="minMax"/>
        </c:scaling>
        <c:axPos val="l"/>
        <c:majorGridlines>
          <c:spPr>
            <a:ln>
              <a:prstDash val="dash"/>
            </a:ln>
          </c:spPr>
        </c:majorGridlines>
        <c:title>
          <c:tx>
            <c:rich>
              <a:bodyPr rot="-5400000" vert="horz"/>
              <a:lstStyle/>
              <a:p>
                <a:pPr>
                  <a:defRPr sz="1800"/>
                </a:pPr>
                <a:r>
                  <a:rPr lang="en-US" sz="2400" dirty="0"/>
                  <a:t>Average</a:t>
                </a:r>
                <a:r>
                  <a:rPr lang="en-US" sz="2400" baseline="0" dirty="0"/>
                  <a:t> Growth in Real GDP per Capita </a:t>
                </a:r>
                <a:r>
                  <a:rPr lang="en-US" sz="1800" baseline="0" dirty="0"/>
                  <a:t>(percent) (Deviations from </a:t>
                </a:r>
                <a:r>
                  <a:rPr lang="en-US" sz="1800" baseline="0" dirty="0" err="1"/>
                  <a:t>Nationa</a:t>
                </a:r>
                <a:r>
                  <a:rPr lang="en-US" sz="1800" baseline="0" dirty="0"/>
                  <a:t> </a:t>
                </a:r>
                <a:r>
                  <a:rPr lang="en-US" sz="1800" baseline="0" dirty="0" err="1"/>
                  <a:t>MEan</a:t>
                </a:r>
                <a:r>
                  <a:rPr lang="en-US" sz="1800" baseline="0" dirty="0"/>
                  <a:t>) </a:t>
                </a:r>
                <a:endParaRPr lang="en-US" sz="1800" dirty="0"/>
              </a:p>
            </c:rich>
          </c:tx>
          <c:layout>
            <c:manualLayout>
              <c:xMode val="edge"/>
              <c:yMode val="edge"/>
              <c:x val="1.8731375053214146E-2"/>
              <c:y val="0.1188441724028431"/>
            </c:manualLayout>
          </c:layout>
        </c:title>
        <c:numFmt formatCode="General" sourceLinked="1"/>
        <c:tickLblPos val="nextTo"/>
        <c:crossAx val="75287936"/>
        <c:crosses val="autoZero"/>
        <c:crossBetween val="midCat"/>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dLbls>
            <c:numFmt formatCode="0.0%" sourceLinked="0"/>
            <c:spPr>
              <a:solidFill>
                <a:schemeClr val="bg1"/>
              </a:solidFill>
            </c:spPr>
            <c:txPr>
              <a:bodyPr/>
              <a:lstStyle/>
              <a:p>
                <a:pPr>
                  <a:defRPr sz="1400"/>
                </a:pPr>
                <a:endParaRPr lang="en-US"/>
              </a:p>
            </c:txPr>
            <c:showVal val="1"/>
            <c:extLst>
              <c:ext xmlns:c15="http://schemas.microsoft.com/office/drawing/2012/chart" uri="{CE6537A1-D6FC-4f65-9D91-7224C49458BB}">
                <c15:showLeaderLines val="0"/>
              </c:ext>
            </c:extLst>
          </c:dLbls>
          <c:cat>
            <c:strRef>
              <c:f>'chart data'!$C$394:$C$398</c:f>
              <c:strCache>
                <c:ptCount val="5"/>
                <c:pt idx="0">
                  <c:v>Least Free</c:v>
                </c:pt>
                <c:pt idx="1">
                  <c:v>Fourth</c:v>
                </c:pt>
                <c:pt idx="2">
                  <c:v>Third</c:v>
                </c:pt>
                <c:pt idx="3">
                  <c:v>Second</c:v>
                </c:pt>
                <c:pt idx="4">
                  <c:v>Most Free</c:v>
                </c:pt>
              </c:strCache>
            </c:strRef>
          </c:cat>
          <c:val>
            <c:numRef>
              <c:f>'chart data'!$E$394:$E$398</c:f>
              <c:numCache>
                <c:formatCode>0.0%</c:formatCode>
                <c:ptCount val="5"/>
                <c:pt idx="0">
                  <c:v>6.7839040937478334E-2</c:v>
                </c:pt>
                <c:pt idx="1">
                  <c:v>5.9033164451220567E-2</c:v>
                </c:pt>
                <c:pt idx="2">
                  <c:v>5.3854339076813404E-2</c:v>
                </c:pt>
                <c:pt idx="3">
                  <c:v>5.0087248768000546E-2</c:v>
                </c:pt>
                <c:pt idx="4">
                  <c:v>5.285092591358851E-2</c:v>
                </c:pt>
              </c:numCache>
            </c:numRef>
          </c:val>
        </c:ser>
        <c:axId val="75462144"/>
        <c:axId val="75464064"/>
      </c:barChart>
      <c:catAx>
        <c:axId val="75462144"/>
        <c:scaling>
          <c:orientation val="minMax"/>
        </c:scaling>
        <c:axPos val="b"/>
        <c:title>
          <c:tx>
            <c:rich>
              <a:bodyPr/>
              <a:lstStyle/>
              <a:p>
                <a:pPr>
                  <a:defRPr sz="1200"/>
                </a:pPr>
                <a:r>
                  <a:rPr lang="en-US" sz="1200"/>
                  <a:t>Economic Freedom Quintiles</a:t>
                </a:r>
              </a:p>
            </c:rich>
          </c:tx>
          <c:layout/>
        </c:title>
        <c:numFmt formatCode="General" sourceLinked="0"/>
        <c:tickLblPos val="nextTo"/>
        <c:txPr>
          <a:bodyPr/>
          <a:lstStyle/>
          <a:p>
            <a:pPr>
              <a:defRPr sz="1200"/>
            </a:pPr>
            <a:endParaRPr lang="en-US"/>
          </a:p>
        </c:txPr>
        <c:crossAx val="75464064"/>
        <c:crosses val="autoZero"/>
        <c:auto val="1"/>
        <c:lblAlgn val="ctr"/>
        <c:lblOffset val="100"/>
      </c:catAx>
      <c:valAx>
        <c:axId val="75464064"/>
        <c:scaling>
          <c:orientation val="minMax"/>
        </c:scaling>
        <c:axPos val="l"/>
        <c:majorGridlines/>
        <c:title>
          <c:tx>
            <c:rich>
              <a:bodyPr rot="-5400000" vert="horz"/>
              <a:lstStyle/>
              <a:p>
                <a:pPr>
                  <a:defRPr sz="1200"/>
                </a:pPr>
                <a:r>
                  <a:rPr lang="en-US" sz="1200"/>
                  <a:t>Unemployment Rate, 2002</a:t>
                </a:r>
              </a:p>
            </c:rich>
          </c:tx>
          <c:layout>
            <c:manualLayout>
              <c:xMode val="edge"/>
              <c:yMode val="edge"/>
              <c:x val="2.9299774009942212E-3"/>
              <c:y val="0.22125136424991262"/>
            </c:manualLayout>
          </c:layout>
        </c:title>
        <c:numFmt formatCode="0%" sourceLinked="0"/>
        <c:tickLblPos val="nextTo"/>
        <c:txPr>
          <a:bodyPr/>
          <a:lstStyle/>
          <a:p>
            <a:pPr>
              <a:defRPr sz="1400"/>
            </a:pPr>
            <a:endParaRPr lang="en-US"/>
          </a:p>
        </c:txPr>
        <c:crossAx val="75462144"/>
        <c:crosses val="autoZero"/>
        <c:crossBetween val="between"/>
      </c:valAx>
    </c:plotArea>
    <c:plotVisOnly val="1"/>
    <c:dispBlanksAs val="gap"/>
  </c:chart>
  <c:txPr>
    <a:bodyPr/>
    <a:lstStyle/>
    <a:p>
      <a:pPr>
        <a:defRPr baseline="0">
          <a:latin typeface="Times New Roman" pitchFamily="18"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depthPercent val="100"/>
      <c:rAngAx val="1"/>
    </c:view3D>
    <c:plotArea>
      <c:layout>
        <c:manualLayout>
          <c:layoutTarget val="inner"/>
          <c:xMode val="edge"/>
          <c:yMode val="edge"/>
          <c:x val="0.15495868571984184"/>
          <c:y val="5.5395724622583749E-2"/>
          <c:w val="0.82133712452610086"/>
          <c:h val="0.67161663385826775"/>
        </c:manualLayout>
      </c:layout>
      <c:bar3DChart>
        <c:barDir val="col"/>
        <c:grouping val="clustered"/>
        <c:ser>
          <c:idx val="0"/>
          <c:order val="0"/>
          <c:tx>
            <c:strRef>
              <c:f>fdata!$A$5</c:f>
              <c:strCache>
                <c:ptCount val="1"/>
                <c:pt idx="0">
                  <c:v>  10 Lowest-Tax Large Metro Areas</c:v>
                </c:pt>
              </c:strCache>
            </c:strRef>
          </c:tx>
          <c:dLbls>
            <c:spPr>
              <a:solidFill>
                <a:schemeClr val="bg1"/>
              </a:solidFill>
            </c:spPr>
            <c:txPr>
              <a:bodyPr/>
              <a:lstStyle/>
              <a:p>
                <a:pPr>
                  <a:defRPr sz="1800" b="1"/>
                </a:pPr>
                <a:endParaRPr lang="en-US"/>
              </a:p>
            </c:txPr>
            <c:showVal val="1"/>
            <c:extLst>
              <c:ext xmlns:c15="http://schemas.microsoft.com/office/drawing/2012/chart" uri="{CE6537A1-D6FC-4f65-9D91-7224C49458BB}">
                <c15:showLeaderLines val="0"/>
              </c:ext>
            </c:extLst>
          </c:dLbls>
          <c:cat>
            <c:strRef>
              <c:f>fdata!$B$4:$D$4</c:f>
              <c:strCache>
                <c:ptCount val="3"/>
                <c:pt idx="0">
                  <c:v>Population </c:v>
                </c:pt>
                <c:pt idx="1">
                  <c:v>Employment </c:v>
                </c:pt>
                <c:pt idx="2">
                  <c:v>Real Personal Income </c:v>
                </c:pt>
              </c:strCache>
            </c:strRef>
          </c:cat>
          <c:val>
            <c:numRef>
              <c:f>fdata!$B$5:$D$5</c:f>
              <c:numCache>
                <c:formatCode>0.0%</c:formatCode>
                <c:ptCount val="3"/>
                <c:pt idx="0">
                  <c:v>0.64447266492441369</c:v>
                </c:pt>
                <c:pt idx="1">
                  <c:v>1.0758666452783412</c:v>
                </c:pt>
                <c:pt idx="2">
                  <c:v>1.5730255869137901</c:v>
                </c:pt>
              </c:numCache>
            </c:numRef>
          </c:val>
        </c:ser>
        <c:ser>
          <c:idx val="1"/>
          <c:order val="1"/>
          <c:tx>
            <c:strRef>
              <c:f>fdata!$A$6</c:f>
              <c:strCache>
                <c:ptCount val="1"/>
                <c:pt idx="0">
                  <c:v>  10 Highest-Tax Large Metro Areas</c:v>
                </c:pt>
              </c:strCache>
            </c:strRef>
          </c:tx>
          <c:dLbls>
            <c:spPr>
              <a:solidFill>
                <a:schemeClr val="bg1"/>
              </a:solidFill>
            </c:spPr>
            <c:txPr>
              <a:bodyPr/>
              <a:lstStyle/>
              <a:p>
                <a:pPr>
                  <a:defRPr sz="1800" b="1"/>
                </a:pPr>
                <a:endParaRPr lang="en-US"/>
              </a:p>
            </c:txPr>
            <c:showVal val="1"/>
            <c:extLst>
              <c:ext xmlns:c15="http://schemas.microsoft.com/office/drawing/2012/chart" uri="{CE6537A1-D6FC-4f65-9D91-7224C49458BB}">
                <c15:showLeaderLines val="0"/>
              </c:ext>
            </c:extLst>
          </c:dLbls>
          <c:cat>
            <c:strRef>
              <c:f>fdata!$B$4:$D$4</c:f>
              <c:strCache>
                <c:ptCount val="3"/>
                <c:pt idx="0">
                  <c:v>Population </c:v>
                </c:pt>
                <c:pt idx="1">
                  <c:v>Employment </c:v>
                </c:pt>
                <c:pt idx="2">
                  <c:v>Real Personal Income </c:v>
                </c:pt>
              </c:strCache>
            </c:strRef>
          </c:cat>
          <c:val>
            <c:numRef>
              <c:f>fdata!$B$6:$D$6</c:f>
              <c:numCache>
                <c:formatCode>0.0%</c:formatCode>
                <c:ptCount val="3"/>
                <c:pt idx="0">
                  <c:v>0.2133832002306808</c:v>
                </c:pt>
                <c:pt idx="1">
                  <c:v>0.40071239878678355</c:v>
                </c:pt>
                <c:pt idx="2">
                  <c:v>0.75452624474918761</c:v>
                </c:pt>
              </c:numCache>
            </c:numRef>
          </c:val>
        </c:ser>
        <c:gapWidth val="50"/>
        <c:gapDepth val="0"/>
        <c:shape val="box"/>
        <c:axId val="75757824"/>
        <c:axId val="78651392"/>
        <c:axId val="0"/>
      </c:bar3DChart>
      <c:catAx>
        <c:axId val="75757824"/>
        <c:scaling>
          <c:orientation val="minMax"/>
        </c:scaling>
        <c:axPos val="b"/>
        <c:numFmt formatCode="General" sourceLinked="1"/>
        <c:tickLblPos val="nextTo"/>
        <c:txPr>
          <a:bodyPr/>
          <a:lstStyle/>
          <a:p>
            <a:pPr>
              <a:defRPr sz="1600" b="1"/>
            </a:pPr>
            <a:endParaRPr lang="en-US"/>
          </a:p>
        </c:txPr>
        <c:crossAx val="78651392"/>
        <c:crosses val="autoZero"/>
        <c:auto val="1"/>
        <c:lblAlgn val="ctr"/>
        <c:lblOffset val="100"/>
      </c:catAx>
      <c:valAx>
        <c:axId val="78651392"/>
        <c:scaling>
          <c:orientation val="minMax"/>
        </c:scaling>
        <c:axPos val="l"/>
        <c:majorGridlines/>
        <c:title>
          <c:tx>
            <c:rich>
              <a:bodyPr rot="-5400000" vert="horz"/>
              <a:lstStyle/>
              <a:p>
                <a:pPr>
                  <a:defRPr sz="1600"/>
                </a:pPr>
                <a:r>
                  <a:rPr lang="en-US" sz="1600" b="1" i="0" baseline="0">
                    <a:latin typeface="Times New Roman" pitchFamily="18" charset="0"/>
                    <a:cs typeface="Times New Roman" pitchFamily="18" charset="0"/>
                  </a:rPr>
                  <a:t>Percentage Change, 1980-2007</a:t>
                </a:r>
                <a:endParaRPr lang="en-US" sz="1600">
                  <a:latin typeface="Times New Roman" pitchFamily="18" charset="0"/>
                  <a:cs typeface="Times New Roman" pitchFamily="18" charset="0"/>
                </a:endParaRPr>
              </a:p>
            </c:rich>
          </c:tx>
          <c:layout>
            <c:manualLayout>
              <c:xMode val="edge"/>
              <c:yMode val="edge"/>
              <c:x val="1.8452051132497423E-2"/>
              <c:y val="0.13872949475065621"/>
            </c:manualLayout>
          </c:layout>
        </c:title>
        <c:numFmt formatCode="0%" sourceLinked="0"/>
        <c:tickLblPos val="nextTo"/>
        <c:txPr>
          <a:bodyPr/>
          <a:lstStyle/>
          <a:p>
            <a:pPr>
              <a:defRPr sz="1600" b="1"/>
            </a:pPr>
            <a:endParaRPr lang="en-US"/>
          </a:p>
        </c:txPr>
        <c:crossAx val="75757824"/>
        <c:crosses val="autoZero"/>
        <c:crossBetween val="between"/>
      </c:valAx>
      <c:spPr>
        <a:noFill/>
        <a:ln w="25400">
          <a:noFill/>
        </a:ln>
      </c:spPr>
    </c:plotArea>
    <c:legend>
      <c:legendPos val="b"/>
      <c:layout>
        <c:manualLayout>
          <c:xMode val="edge"/>
          <c:yMode val="edge"/>
          <c:x val="0.3108255747917254"/>
          <c:y val="0.87375799704724411"/>
          <c:w val="0.50706505699904114"/>
          <c:h val="0.11181307414698213"/>
        </c:manualLayout>
      </c:layout>
      <c:spPr>
        <a:ln w="0">
          <a:solidFill>
            <a:sysClr val="windowText" lastClr="000000"/>
          </a:solidFill>
          <a:prstDash val="solid"/>
        </a:ln>
      </c:spPr>
      <c:txPr>
        <a:bodyPr/>
        <a:lstStyle/>
        <a:p>
          <a:pPr>
            <a:defRPr sz="1600" b="1"/>
          </a:pPr>
          <a:endParaRPr lang="en-US"/>
        </a:p>
      </c:txPr>
    </c:legend>
    <c:plotVisOnly val="1"/>
    <c:dispBlanksAs val="gap"/>
  </c:chart>
  <c:txPr>
    <a:bodyPr/>
    <a:lstStyle/>
    <a:p>
      <a:pPr>
        <a:defRPr>
          <a:latin typeface="Times New Roman" pitchFamily="18" charset="0"/>
          <a:cs typeface="Times New Roman" pitchFamily="18"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depthPercent val="100"/>
      <c:rAngAx val="1"/>
    </c:view3D>
    <c:plotArea>
      <c:layout>
        <c:manualLayout>
          <c:layoutTarget val="inner"/>
          <c:xMode val="edge"/>
          <c:yMode val="edge"/>
          <c:x val="0.14016933207902343"/>
          <c:y val="4.0888093870851433E-2"/>
          <c:w val="0.85355910943869562"/>
          <c:h val="0.66142770399968664"/>
        </c:manualLayout>
      </c:layout>
      <c:bar3DChart>
        <c:barDir val="col"/>
        <c:grouping val="clustered"/>
        <c:ser>
          <c:idx val="0"/>
          <c:order val="0"/>
          <c:tx>
            <c:strRef>
              <c:f>Sheet4!$F$5</c:f>
              <c:strCache>
                <c:ptCount val="1"/>
                <c:pt idx="0">
                  <c:v>  50 Lowest-Tax Metro Areas</c:v>
                </c:pt>
              </c:strCache>
            </c:strRef>
          </c:tx>
          <c:dLbls>
            <c:spPr>
              <a:solidFill>
                <a:schemeClr val="bg1"/>
              </a:solidFill>
            </c:spPr>
            <c:txPr>
              <a:bodyPr/>
              <a:lstStyle/>
              <a:p>
                <a:pPr>
                  <a:defRPr sz="1800"/>
                </a:pPr>
                <a:endParaRPr lang="en-US"/>
              </a:p>
            </c:txPr>
            <c:showVal val="1"/>
            <c:extLst>
              <c:ext xmlns:c15="http://schemas.microsoft.com/office/drawing/2012/chart" uri="{CE6537A1-D6FC-4f65-9D91-7224C49458BB}">
                <c15:showLeaderLines val="0"/>
              </c:ext>
            </c:extLst>
          </c:dLbls>
          <c:cat>
            <c:strRef>
              <c:f>Sheet4!$G$4:$I$4</c:f>
              <c:strCache>
                <c:ptCount val="3"/>
                <c:pt idx="0">
                  <c:v>Population Growth, 2000-2007</c:v>
                </c:pt>
                <c:pt idx="1">
                  <c:v>Employment Growth, 2000-2006</c:v>
                </c:pt>
                <c:pt idx="2">
                  <c:v>Real Personal Income Growth, 2000-2006</c:v>
                </c:pt>
              </c:strCache>
            </c:strRef>
          </c:cat>
          <c:val>
            <c:numRef>
              <c:f>Sheet4!$G$5:$I$5</c:f>
              <c:numCache>
                <c:formatCode>0.0%</c:formatCode>
                <c:ptCount val="3"/>
                <c:pt idx="0">
                  <c:v>8.6267361564780765E-2</c:v>
                </c:pt>
                <c:pt idx="1">
                  <c:v>9.3546082590612492E-2</c:v>
                </c:pt>
                <c:pt idx="2">
                  <c:v>0.14660832175006144</c:v>
                </c:pt>
              </c:numCache>
            </c:numRef>
          </c:val>
        </c:ser>
        <c:ser>
          <c:idx val="1"/>
          <c:order val="1"/>
          <c:tx>
            <c:strRef>
              <c:f>Sheet4!$F$6</c:f>
              <c:strCache>
                <c:ptCount val="1"/>
                <c:pt idx="0">
                  <c:v>  50 Highest-Tax Metro Areas</c:v>
                </c:pt>
              </c:strCache>
            </c:strRef>
          </c:tx>
          <c:dLbls>
            <c:spPr>
              <a:solidFill>
                <a:schemeClr val="bg1"/>
              </a:solidFill>
            </c:spPr>
            <c:txPr>
              <a:bodyPr/>
              <a:lstStyle/>
              <a:p>
                <a:pPr>
                  <a:defRPr sz="1800"/>
                </a:pPr>
                <a:endParaRPr lang="en-US"/>
              </a:p>
            </c:txPr>
            <c:showVal val="1"/>
            <c:extLst>
              <c:ext xmlns:c15="http://schemas.microsoft.com/office/drawing/2012/chart" uri="{CE6537A1-D6FC-4f65-9D91-7224C49458BB}">
                <c15:showLeaderLines val="0"/>
              </c:ext>
            </c:extLst>
          </c:dLbls>
          <c:cat>
            <c:strRef>
              <c:f>Sheet4!$G$4:$I$4</c:f>
              <c:strCache>
                <c:ptCount val="3"/>
                <c:pt idx="0">
                  <c:v>Population Growth, 2000-2007</c:v>
                </c:pt>
                <c:pt idx="1">
                  <c:v>Employment Growth, 2000-2006</c:v>
                </c:pt>
                <c:pt idx="2">
                  <c:v>Real Personal Income Growth, 2000-2006</c:v>
                </c:pt>
              </c:strCache>
            </c:strRef>
          </c:cat>
          <c:val>
            <c:numRef>
              <c:f>Sheet4!$G$6:$I$6</c:f>
              <c:numCache>
                <c:formatCode>0.0%</c:formatCode>
                <c:ptCount val="3"/>
                <c:pt idx="0">
                  <c:v>2.5996719323277219E-2</c:v>
                </c:pt>
                <c:pt idx="1">
                  <c:v>6.0674245616071695E-2</c:v>
                </c:pt>
                <c:pt idx="2">
                  <c:v>8.1700462352605974E-2</c:v>
                </c:pt>
              </c:numCache>
            </c:numRef>
          </c:val>
        </c:ser>
        <c:gapWidth val="50"/>
        <c:gapDepth val="0"/>
        <c:shape val="box"/>
        <c:axId val="78698368"/>
        <c:axId val="78699904"/>
        <c:axId val="0"/>
      </c:bar3DChart>
      <c:catAx>
        <c:axId val="78698368"/>
        <c:scaling>
          <c:orientation val="minMax"/>
        </c:scaling>
        <c:axPos val="b"/>
        <c:numFmt formatCode="General" sourceLinked="1"/>
        <c:tickLblPos val="nextTo"/>
        <c:crossAx val="78699904"/>
        <c:crosses val="autoZero"/>
        <c:auto val="1"/>
        <c:lblAlgn val="ctr"/>
        <c:lblOffset val="100"/>
      </c:catAx>
      <c:valAx>
        <c:axId val="78699904"/>
        <c:scaling>
          <c:orientation val="minMax"/>
        </c:scaling>
        <c:axPos val="l"/>
        <c:majorGridlines/>
        <c:title>
          <c:tx>
            <c:rich>
              <a:bodyPr rot="-5400000" vert="horz"/>
              <a:lstStyle/>
              <a:p>
                <a:pPr>
                  <a:defRPr/>
                </a:pPr>
                <a:r>
                  <a:rPr lang="en-US" dirty="0"/>
                  <a:t>Economic Growth</a:t>
                </a:r>
              </a:p>
            </c:rich>
          </c:tx>
          <c:layout>
            <c:manualLayout>
              <c:xMode val="edge"/>
              <c:yMode val="edge"/>
              <c:x val="2.7884222805482646E-2"/>
              <c:y val="0.23868276726603205"/>
            </c:manualLayout>
          </c:layout>
        </c:title>
        <c:numFmt formatCode="0%" sourceLinked="0"/>
        <c:tickLblPos val="nextTo"/>
        <c:crossAx val="78698368"/>
        <c:crosses val="autoZero"/>
        <c:crossBetween val="between"/>
      </c:valAx>
      <c:spPr>
        <a:noFill/>
        <a:ln w="25400">
          <a:noFill/>
        </a:ln>
      </c:spPr>
    </c:plotArea>
    <c:legend>
      <c:legendPos val="b"/>
      <c:layout>
        <c:manualLayout>
          <c:xMode val="edge"/>
          <c:yMode val="edge"/>
          <c:x val="0.35903604063380967"/>
          <c:y val="0.86568594037685664"/>
          <c:w val="0.38803927286867174"/>
          <c:h val="0.12089121322521347"/>
        </c:manualLayout>
      </c:layout>
      <c:spPr>
        <a:ln>
          <a:solidFill>
            <a:prstClr val="black"/>
          </a:solidFill>
        </a:ln>
      </c:spPr>
    </c:legend>
    <c:plotVisOnly val="1"/>
    <c:dispBlanksAs val="gap"/>
  </c:chart>
  <c:txPr>
    <a:bodyPr/>
    <a:lstStyle/>
    <a:p>
      <a:pPr>
        <a:defRPr sz="1600" b="1">
          <a:latin typeface="Times New Roman" pitchFamily="18" charset="0"/>
          <a:cs typeface="Times New Roman" pitchFamily="18"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666666666666672"/>
          <c:y val="8.5128623455384023E-2"/>
          <c:w val="0.83179824561404092"/>
          <c:h val="0.72545660959046787"/>
        </c:manualLayout>
      </c:layout>
      <c:scatterChart>
        <c:scatterStyle val="lineMarker"/>
        <c:ser>
          <c:idx val="0"/>
          <c:order val="0"/>
          <c:tx>
            <c:strRef>
              <c:f>fdata!$M$4</c:f>
              <c:strCache>
                <c:ptCount val="1"/>
                <c:pt idx="0">
                  <c:v>State &amp; Local Taxes as a % of Income, 1977-2002 Average</c:v>
                </c:pt>
              </c:strCache>
            </c:strRef>
          </c:tx>
          <c:spPr>
            <a:ln w="28575">
              <a:noFill/>
            </a:ln>
          </c:spPr>
          <c:trendline>
            <c:trendlineType val="linear"/>
          </c:trendline>
          <c:xVal>
            <c:numRef>
              <c:f>fdata!$L$5:$L$104</c:f>
              <c:numCache>
                <c:formatCode>0.000000</c:formatCode>
                <c:ptCount val="100"/>
                <c:pt idx="0">
                  <c:v>3.4422663277278027</c:v>
                </c:pt>
                <c:pt idx="1">
                  <c:v>2.2565690342023244</c:v>
                </c:pt>
                <c:pt idx="2">
                  <c:v>2.220691683695585</c:v>
                </c:pt>
                <c:pt idx="3">
                  <c:v>2.1767870905242863</c:v>
                </c:pt>
                <c:pt idx="4">
                  <c:v>2.0213300883977023</c:v>
                </c:pt>
                <c:pt idx="5">
                  <c:v>1.9766806776330761</c:v>
                </c:pt>
                <c:pt idx="6">
                  <c:v>1.9194871752888039</c:v>
                </c:pt>
                <c:pt idx="7">
                  <c:v>1.8447734314319661</c:v>
                </c:pt>
                <c:pt idx="8">
                  <c:v>1.7321258341277421</c:v>
                </c:pt>
                <c:pt idx="9">
                  <c:v>1.5861703586432141</c:v>
                </c:pt>
                <c:pt idx="10">
                  <c:v>1.5753164344468777</c:v>
                </c:pt>
                <c:pt idx="11">
                  <c:v>1.462370582316594</c:v>
                </c:pt>
                <c:pt idx="12">
                  <c:v>1.323012664991335</c:v>
                </c:pt>
                <c:pt idx="13">
                  <c:v>1.2952394841792918</c:v>
                </c:pt>
                <c:pt idx="14">
                  <c:v>1.285087751478422</c:v>
                </c:pt>
                <c:pt idx="15">
                  <c:v>1.2633374737284282</c:v>
                </c:pt>
                <c:pt idx="16">
                  <c:v>1.2594313474893204</c:v>
                </c:pt>
                <c:pt idx="17">
                  <c:v>1.2527933615331859</c:v>
                </c:pt>
                <c:pt idx="18">
                  <c:v>1.2080258383695097</c:v>
                </c:pt>
                <c:pt idx="19">
                  <c:v>1.1820378511113057</c:v>
                </c:pt>
                <c:pt idx="20">
                  <c:v>1.1684967254344552</c:v>
                </c:pt>
                <c:pt idx="21">
                  <c:v>1.143955082797951</c:v>
                </c:pt>
                <c:pt idx="22">
                  <c:v>1.0984394050231652</c:v>
                </c:pt>
                <c:pt idx="23">
                  <c:v>1.0766270219179861</c:v>
                </c:pt>
                <c:pt idx="24">
                  <c:v>1.057691613415632</c:v>
                </c:pt>
                <c:pt idx="25">
                  <c:v>1.0153243034510158</c:v>
                </c:pt>
                <c:pt idx="26">
                  <c:v>0.99289061647642118</c:v>
                </c:pt>
                <c:pt idx="27">
                  <c:v>0.97735001579969005</c:v>
                </c:pt>
                <c:pt idx="28">
                  <c:v>0.96783589117636271</c:v>
                </c:pt>
                <c:pt idx="29">
                  <c:v>0.94497016606965123</c:v>
                </c:pt>
                <c:pt idx="30">
                  <c:v>0.92254642954979571</c:v>
                </c:pt>
                <c:pt idx="31">
                  <c:v>0.88400562293011864</c:v>
                </c:pt>
                <c:pt idx="32">
                  <c:v>0.86902314804036629</c:v>
                </c:pt>
                <c:pt idx="33">
                  <c:v>0.85739670309656901</c:v>
                </c:pt>
                <c:pt idx="34">
                  <c:v>0.85622627057338963</c:v>
                </c:pt>
                <c:pt idx="35">
                  <c:v>0.84166185894419843</c:v>
                </c:pt>
                <c:pt idx="36">
                  <c:v>0.8219426887661142</c:v>
                </c:pt>
                <c:pt idx="37">
                  <c:v>0.81673597647906682</c:v>
                </c:pt>
                <c:pt idx="38">
                  <c:v>0.80349213486754856</c:v>
                </c:pt>
                <c:pt idx="39">
                  <c:v>0.78768737911024733</c:v>
                </c:pt>
                <c:pt idx="40">
                  <c:v>0.76941643100514501</c:v>
                </c:pt>
                <c:pt idx="41">
                  <c:v>0.76885188916580283</c:v>
                </c:pt>
                <c:pt idx="42">
                  <c:v>0.74619009588394913</c:v>
                </c:pt>
                <c:pt idx="43">
                  <c:v>0.7446018403134117</c:v>
                </c:pt>
                <c:pt idx="44">
                  <c:v>0.73635800303114063</c:v>
                </c:pt>
                <c:pt idx="45">
                  <c:v>0.72066966030697865</c:v>
                </c:pt>
                <c:pt idx="46">
                  <c:v>0.71177809875878884</c:v>
                </c:pt>
                <c:pt idx="47">
                  <c:v>0.70161565185154184</c:v>
                </c:pt>
                <c:pt idx="48">
                  <c:v>0.68371116600066351</c:v>
                </c:pt>
                <c:pt idx="49">
                  <c:v>0.68211839244383365</c:v>
                </c:pt>
                <c:pt idx="50">
                  <c:v>0.66885179090476088</c:v>
                </c:pt>
                <c:pt idx="51">
                  <c:v>0.66199625543054186</c:v>
                </c:pt>
                <c:pt idx="52">
                  <c:v>0.64504188292981712</c:v>
                </c:pt>
                <c:pt idx="53">
                  <c:v>0.63204871348095149</c:v>
                </c:pt>
                <c:pt idx="54">
                  <c:v>0.61385637651058833</c:v>
                </c:pt>
                <c:pt idx="55">
                  <c:v>0.6114353742004347</c:v>
                </c:pt>
                <c:pt idx="56">
                  <c:v>0.60685578523566319</c:v>
                </c:pt>
                <c:pt idx="57">
                  <c:v>0.6024778814873365</c:v>
                </c:pt>
                <c:pt idx="58">
                  <c:v>0.59898662918920131</c:v>
                </c:pt>
                <c:pt idx="59">
                  <c:v>0.59851391405934351</c:v>
                </c:pt>
                <c:pt idx="60">
                  <c:v>0.5655228679752321</c:v>
                </c:pt>
                <c:pt idx="61">
                  <c:v>0.54632122512795656</c:v>
                </c:pt>
                <c:pt idx="62">
                  <c:v>0.54242104873277286</c:v>
                </c:pt>
                <c:pt idx="63">
                  <c:v>0.53856616102130284</c:v>
                </c:pt>
                <c:pt idx="64">
                  <c:v>0.49797741521737543</c:v>
                </c:pt>
                <c:pt idx="65">
                  <c:v>0.48656647186118401</c:v>
                </c:pt>
                <c:pt idx="66">
                  <c:v>0.48641331243994768</c:v>
                </c:pt>
                <c:pt idx="67">
                  <c:v>0.47567666288325827</c:v>
                </c:pt>
                <c:pt idx="68">
                  <c:v>0.47512619960028152</c:v>
                </c:pt>
                <c:pt idx="69">
                  <c:v>0.43734694442556832</c:v>
                </c:pt>
                <c:pt idx="70">
                  <c:v>0.41186885132026135</c:v>
                </c:pt>
                <c:pt idx="71">
                  <c:v>0.40438858491689639</c:v>
                </c:pt>
                <c:pt idx="72">
                  <c:v>0.39415128214488754</c:v>
                </c:pt>
                <c:pt idx="73">
                  <c:v>0.3785149815199616</c:v>
                </c:pt>
                <c:pt idx="74">
                  <c:v>0.36774882318121632</c:v>
                </c:pt>
                <c:pt idx="75">
                  <c:v>0.36356032167968805</c:v>
                </c:pt>
                <c:pt idx="76">
                  <c:v>0.35825712748789684</c:v>
                </c:pt>
                <c:pt idx="77">
                  <c:v>0.3463986341969863</c:v>
                </c:pt>
                <c:pt idx="78">
                  <c:v>0.34449114775224488</c:v>
                </c:pt>
                <c:pt idx="79">
                  <c:v>0.34117077699965925</c:v>
                </c:pt>
                <c:pt idx="80">
                  <c:v>0.32995027926003739</c:v>
                </c:pt>
                <c:pt idx="81">
                  <c:v>0.32647367503315106</c:v>
                </c:pt>
                <c:pt idx="82">
                  <c:v>0.30061658279171188</c:v>
                </c:pt>
                <c:pt idx="83">
                  <c:v>0.29520111792922182</c:v>
                </c:pt>
                <c:pt idx="84">
                  <c:v>0.28548844972128457</c:v>
                </c:pt>
                <c:pt idx="85">
                  <c:v>0.28046994651246282</c:v>
                </c:pt>
                <c:pt idx="86">
                  <c:v>0.27783762525221656</c:v>
                </c:pt>
                <c:pt idx="87">
                  <c:v>0.27567425684100005</c:v>
                </c:pt>
                <c:pt idx="88">
                  <c:v>0.26938483286787079</c:v>
                </c:pt>
                <c:pt idx="89">
                  <c:v>0.26814608459747818</c:v>
                </c:pt>
                <c:pt idx="90">
                  <c:v>0.25886945334788902</c:v>
                </c:pt>
                <c:pt idx="91">
                  <c:v>0.25195491016298388</c:v>
                </c:pt>
                <c:pt idx="92">
                  <c:v>0.24744386234833726</c:v>
                </c:pt>
                <c:pt idx="93">
                  <c:v>0.20989078628077174</c:v>
                </c:pt>
                <c:pt idx="94">
                  <c:v>0.17378942190232693</c:v>
                </c:pt>
                <c:pt idx="95">
                  <c:v>0.17338000047675453</c:v>
                </c:pt>
                <c:pt idx="96">
                  <c:v>0.16190088871987721</c:v>
                </c:pt>
                <c:pt idx="97">
                  <c:v>0.15103794550991959</c:v>
                </c:pt>
                <c:pt idx="98">
                  <c:v>0.10513731991181446</c:v>
                </c:pt>
                <c:pt idx="99">
                  <c:v>-0.11473631663530451</c:v>
                </c:pt>
              </c:numCache>
            </c:numRef>
          </c:xVal>
          <c:yVal>
            <c:numRef>
              <c:f>fdata!$M$5:$M$104</c:f>
              <c:numCache>
                <c:formatCode>0.0%</c:formatCode>
                <c:ptCount val="100"/>
                <c:pt idx="0">
                  <c:v>9.346325919797828E-2</c:v>
                </c:pt>
                <c:pt idx="1">
                  <c:v>9.0188096117484795E-2</c:v>
                </c:pt>
                <c:pt idx="2">
                  <c:v>9.2395684323059626E-2</c:v>
                </c:pt>
                <c:pt idx="3">
                  <c:v>8.695413883024504E-2</c:v>
                </c:pt>
                <c:pt idx="4">
                  <c:v>8.7826639129894246E-2</c:v>
                </c:pt>
                <c:pt idx="5">
                  <c:v>0.10086780193370565</c:v>
                </c:pt>
                <c:pt idx="6">
                  <c:v>0.10374944620500109</c:v>
                </c:pt>
                <c:pt idx="7">
                  <c:v>9.6039272849643545E-2</c:v>
                </c:pt>
                <c:pt idx="8">
                  <c:v>8.878671106505355E-2</c:v>
                </c:pt>
                <c:pt idx="9">
                  <c:v>8.0426996691827568E-2</c:v>
                </c:pt>
                <c:pt idx="10">
                  <c:v>9.4016341337506748E-2</c:v>
                </c:pt>
                <c:pt idx="11">
                  <c:v>9.6424677155023217E-2</c:v>
                </c:pt>
                <c:pt idx="12">
                  <c:v>8.7584326339268909E-2</c:v>
                </c:pt>
                <c:pt idx="13">
                  <c:v>0.10284856917895555</c:v>
                </c:pt>
                <c:pt idx="14">
                  <c:v>0.10181691584004685</c:v>
                </c:pt>
                <c:pt idx="15">
                  <c:v>8.3575507271569885E-2</c:v>
                </c:pt>
                <c:pt idx="16">
                  <c:v>8.6369007108743553E-2</c:v>
                </c:pt>
                <c:pt idx="17">
                  <c:v>0.10800927407529286</c:v>
                </c:pt>
                <c:pt idx="18">
                  <c:v>8.2389168805686822E-2</c:v>
                </c:pt>
                <c:pt idx="19">
                  <c:v>7.8770813812396923E-2</c:v>
                </c:pt>
                <c:pt idx="20">
                  <c:v>9.0681356753017708E-2</c:v>
                </c:pt>
                <c:pt idx="21">
                  <c:v>9.8655610526994494E-2</c:v>
                </c:pt>
                <c:pt idx="22">
                  <c:v>8.4339648131904227E-2</c:v>
                </c:pt>
                <c:pt idx="23">
                  <c:v>8.2540217083951609E-2</c:v>
                </c:pt>
                <c:pt idx="24">
                  <c:v>0.10790039307836431</c:v>
                </c:pt>
                <c:pt idx="25">
                  <c:v>0.10242499013188762</c:v>
                </c:pt>
                <c:pt idx="26">
                  <c:v>0.10062940816210952</c:v>
                </c:pt>
                <c:pt idx="27">
                  <c:v>9.2729808731495403E-2</c:v>
                </c:pt>
                <c:pt idx="28">
                  <c:v>0.10315663324098796</c:v>
                </c:pt>
                <c:pt idx="29">
                  <c:v>0.10054972316386028</c:v>
                </c:pt>
                <c:pt idx="30">
                  <c:v>0.10170020767029569</c:v>
                </c:pt>
                <c:pt idx="31">
                  <c:v>9.4814658725197079E-2</c:v>
                </c:pt>
                <c:pt idx="32">
                  <c:v>9.9115882898125326E-2</c:v>
                </c:pt>
                <c:pt idx="33">
                  <c:v>9.4027118492693754E-2</c:v>
                </c:pt>
                <c:pt idx="34">
                  <c:v>9.9686070483861203E-2</c:v>
                </c:pt>
                <c:pt idx="35">
                  <c:v>9.3306663227533296E-2</c:v>
                </c:pt>
                <c:pt idx="36">
                  <c:v>0.11274748799350794</c:v>
                </c:pt>
                <c:pt idx="37">
                  <c:v>0.115592143118524</c:v>
                </c:pt>
                <c:pt idx="38">
                  <c:v>8.2980828976939508E-2</c:v>
                </c:pt>
                <c:pt idx="39">
                  <c:v>0.10252786358449834</c:v>
                </c:pt>
                <c:pt idx="40">
                  <c:v>0.10367957994769469</c:v>
                </c:pt>
                <c:pt idx="41">
                  <c:v>0.10353631352324122</c:v>
                </c:pt>
                <c:pt idx="42">
                  <c:v>8.7434171339566394E-2</c:v>
                </c:pt>
                <c:pt idx="43">
                  <c:v>9.4571681249483341E-2</c:v>
                </c:pt>
                <c:pt idx="44">
                  <c:v>9.2182546198248325E-2</c:v>
                </c:pt>
                <c:pt idx="45">
                  <c:v>9.3032640757253829E-2</c:v>
                </c:pt>
                <c:pt idx="46">
                  <c:v>0.10028778154563776</c:v>
                </c:pt>
                <c:pt idx="47">
                  <c:v>0.11467500992520424</c:v>
                </c:pt>
                <c:pt idx="48">
                  <c:v>9.0918971940655749E-2</c:v>
                </c:pt>
                <c:pt idx="49">
                  <c:v>8.1734378503145341E-2</c:v>
                </c:pt>
                <c:pt idx="50">
                  <c:v>9.2013875668388312E-2</c:v>
                </c:pt>
                <c:pt idx="51">
                  <c:v>0.10441214158565591</c:v>
                </c:pt>
                <c:pt idx="52">
                  <c:v>0.10754513473787419</c:v>
                </c:pt>
                <c:pt idx="53">
                  <c:v>8.8553393273356276E-2</c:v>
                </c:pt>
                <c:pt idx="54">
                  <c:v>9.7437276468694281E-2</c:v>
                </c:pt>
                <c:pt idx="55">
                  <c:v>0.10629604246547644</c:v>
                </c:pt>
                <c:pt idx="56">
                  <c:v>0.10078966865974381</c:v>
                </c:pt>
                <c:pt idx="57">
                  <c:v>9.0704785650509198E-2</c:v>
                </c:pt>
                <c:pt idx="58">
                  <c:v>8.5467748773364396E-2</c:v>
                </c:pt>
                <c:pt idx="59">
                  <c:v>9.5562292100284968E-2</c:v>
                </c:pt>
                <c:pt idx="60">
                  <c:v>9.0504250080641765E-2</c:v>
                </c:pt>
                <c:pt idx="61">
                  <c:v>9.0342116642818479E-2</c:v>
                </c:pt>
                <c:pt idx="62">
                  <c:v>9.6460039251392002E-2</c:v>
                </c:pt>
                <c:pt idx="63">
                  <c:v>9.0682206350133784E-2</c:v>
                </c:pt>
                <c:pt idx="64">
                  <c:v>0.12216629466670829</c:v>
                </c:pt>
                <c:pt idx="65">
                  <c:v>0.10417860442014226</c:v>
                </c:pt>
                <c:pt idx="66">
                  <c:v>9.6591837664171204E-2</c:v>
                </c:pt>
                <c:pt idx="67">
                  <c:v>0.10720696959589744</c:v>
                </c:pt>
                <c:pt idx="68">
                  <c:v>9.5406968906983747E-2</c:v>
                </c:pt>
                <c:pt idx="69">
                  <c:v>9.5558864872910473E-2</c:v>
                </c:pt>
                <c:pt idx="70">
                  <c:v>0.1388304789896766</c:v>
                </c:pt>
                <c:pt idx="71">
                  <c:v>0.11831004015723352</c:v>
                </c:pt>
                <c:pt idx="72">
                  <c:v>9.4943971493354512E-2</c:v>
                </c:pt>
                <c:pt idx="73">
                  <c:v>9.9281867372295565E-2</c:v>
                </c:pt>
                <c:pt idx="74">
                  <c:v>9.0630536892598923E-2</c:v>
                </c:pt>
                <c:pt idx="75">
                  <c:v>0.10170418679531359</c:v>
                </c:pt>
                <c:pt idx="76">
                  <c:v>0.10035296560917414</c:v>
                </c:pt>
                <c:pt idx="77">
                  <c:v>0.10707211250138719</c:v>
                </c:pt>
                <c:pt idx="78">
                  <c:v>0.10586186748635799</c:v>
                </c:pt>
                <c:pt idx="79">
                  <c:v>0.10055637687107616</c:v>
                </c:pt>
                <c:pt idx="80">
                  <c:v>0.11009980016901443</c:v>
                </c:pt>
                <c:pt idx="81">
                  <c:v>0.10522893108481129</c:v>
                </c:pt>
                <c:pt idx="82">
                  <c:v>0.11678755598884016</c:v>
                </c:pt>
                <c:pt idx="83">
                  <c:v>0.10523405078651404</c:v>
                </c:pt>
                <c:pt idx="84">
                  <c:v>0.10490219587656602</c:v>
                </c:pt>
                <c:pt idx="85">
                  <c:v>0.10380039922070439</c:v>
                </c:pt>
                <c:pt idx="86">
                  <c:v>0.10376935209102513</c:v>
                </c:pt>
                <c:pt idx="87">
                  <c:v>0.10396830978737021</c:v>
                </c:pt>
                <c:pt idx="88">
                  <c:v>0.12106106623757062</c:v>
                </c:pt>
                <c:pt idx="89">
                  <c:v>0.1042323024847126</c:v>
                </c:pt>
                <c:pt idx="90">
                  <c:v>9.6326132742743528E-2</c:v>
                </c:pt>
                <c:pt idx="91">
                  <c:v>0.13971860125259924</c:v>
                </c:pt>
                <c:pt idx="92">
                  <c:v>0.12574460176387742</c:v>
                </c:pt>
                <c:pt idx="93">
                  <c:v>0.10178251633895492</c:v>
                </c:pt>
                <c:pt idx="94">
                  <c:v>9.5081905904144781E-2</c:v>
                </c:pt>
                <c:pt idx="95">
                  <c:v>9.8032461551727568E-2</c:v>
                </c:pt>
                <c:pt idx="96">
                  <c:v>0.10173749886797695</c:v>
                </c:pt>
                <c:pt idx="97">
                  <c:v>0.10102341404343552</c:v>
                </c:pt>
                <c:pt idx="98">
                  <c:v>0.12473874942742277</c:v>
                </c:pt>
                <c:pt idx="99">
                  <c:v>0.11321158749549515</c:v>
                </c:pt>
              </c:numCache>
            </c:numRef>
          </c:yVal>
        </c:ser>
        <c:axId val="78893440"/>
        <c:axId val="78895360"/>
      </c:scatterChart>
      <c:valAx>
        <c:axId val="78893440"/>
        <c:scaling>
          <c:orientation val="minMax"/>
        </c:scaling>
        <c:axPos val="b"/>
        <c:title>
          <c:tx>
            <c:rich>
              <a:bodyPr/>
              <a:lstStyle/>
              <a:p>
                <a:pPr>
                  <a:defRPr sz="1600" b="1">
                    <a:latin typeface="Times New Roman" pitchFamily="18" charset="0"/>
                    <a:cs typeface="Times New Roman" pitchFamily="18" charset="0"/>
                  </a:defRPr>
                </a:pPr>
                <a:r>
                  <a:rPr lang="en-US" sz="1600" b="1">
                    <a:latin typeface="Times New Roman" pitchFamily="18" charset="0"/>
                    <a:cs typeface="Times New Roman" pitchFamily="18" charset="0"/>
                  </a:rPr>
                  <a:t>Employment </a:t>
                </a:r>
                <a:r>
                  <a:rPr lang="en-US" sz="1600" b="1" baseline="0">
                    <a:latin typeface="Times New Roman" pitchFamily="18" charset="0"/>
                    <a:cs typeface="Times New Roman" pitchFamily="18" charset="0"/>
                  </a:rPr>
                  <a:t>Growth, 1980-2007</a:t>
                </a:r>
                <a:endParaRPr lang="en-US" sz="1600" b="1">
                  <a:latin typeface="Times New Roman" pitchFamily="18" charset="0"/>
                  <a:cs typeface="Times New Roman" pitchFamily="18" charset="0"/>
                </a:endParaRPr>
              </a:p>
            </c:rich>
          </c:tx>
          <c:layout>
            <c:manualLayout>
              <c:xMode val="edge"/>
              <c:yMode val="edge"/>
              <c:x val="0.3506499708369788"/>
              <c:y val="0.93809523809523865"/>
            </c:manualLayout>
          </c:layout>
        </c:title>
        <c:numFmt formatCode="0%" sourceLinked="0"/>
        <c:tickLblPos val="nextTo"/>
        <c:txPr>
          <a:bodyPr rot="0" vert="horz"/>
          <a:lstStyle/>
          <a:p>
            <a:pPr>
              <a:defRPr sz="1600" b="1" i="0" u="none" strike="noStrike" baseline="0">
                <a:solidFill>
                  <a:srgbClr val="000000"/>
                </a:solidFill>
                <a:latin typeface="Times New Roman" pitchFamily="18" charset="0"/>
                <a:ea typeface="Calibri"/>
                <a:cs typeface="Times New Roman" pitchFamily="18" charset="0"/>
              </a:defRPr>
            </a:pPr>
            <a:endParaRPr lang="en-US"/>
          </a:p>
        </c:txPr>
        <c:crossAx val="78895360"/>
        <c:crosses val="autoZero"/>
        <c:crossBetween val="midCat"/>
      </c:valAx>
      <c:valAx>
        <c:axId val="78895360"/>
        <c:scaling>
          <c:orientation val="minMax"/>
          <c:max val="0.14000000000000001"/>
          <c:min val="7.0000000000000021E-2"/>
        </c:scaling>
        <c:axPos val="l"/>
        <c:majorGridlines/>
        <c:title>
          <c:tx>
            <c:rich>
              <a:bodyPr rot="-5400000" vert="horz"/>
              <a:lstStyle/>
              <a:p>
                <a:pPr>
                  <a:defRPr sz="1600"/>
                </a:pPr>
                <a:r>
                  <a:rPr lang="en-US" sz="1600" b="1">
                    <a:latin typeface="Times New Roman" pitchFamily="18" charset="0"/>
                    <a:cs typeface="Times New Roman" pitchFamily="18" charset="0"/>
                  </a:rPr>
                  <a:t>State &amp; Local Taxes as a Percentage of Income, 1977-2002 Average</a:t>
                </a:r>
              </a:p>
            </c:rich>
          </c:tx>
          <c:layout>
            <c:manualLayout>
              <c:xMode val="edge"/>
              <c:yMode val="edge"/>
              <c:x val="6.5699682276557526E-3"/>
              <c:y val="0.13459514193551148"/>
            </c:manualLayout>
          </c:layout>
        </c:title>
        <c:numFmt formatCode="0%" sourceLinked="0"/>
        <c:tickLblPos val="nextTo"/>
        <c:txPr>
          <a:bodyPr rot="0" vert="horz"/>
          <a:lstStyle/>
          <a:p>
            <a:pPr>
              <a:defRPr sz="1600" b="1" i="0" u="none" strike="noStrike" baseline="0">
                <a:solidFill>
                  <a:srgbClr val="000000"/>
                </a:solidFill>
                <a:latin typeface="Times New Roman" pitchFamily="18" charset="0"/>
                <a:ea typeface="Times New Roman"/>
                <a:cs typeface="Times New Roman" pitchFamily="18" charset="0"/>
              </a:defRPr>
            </a:pPr>
            <a:endParaRPr lang="en-US"/>
          </a:p>
        </c:txPr>
        <c:crossAx val="78893440"/>
        <c:crosses val="autoZero"/>
        <c:crossBetween val="midCat"/>
      </c:valAx>
    </c:plotArea>
    <c:plotVisOnly val="1"/>
    <c:dispBlanksAs val="gap"/>
  </c:chart>
  <c:txPr>
    <a:bodyPr/>
    <a:lstStyle/>
    <a:p>
      <a:pPr>
        <a:defRPr sz="1000" b="0" i="0" u="none" strike="noStrike" baseline="0">
          <a:solidFill>
            <a:srgbClr val="000000"/>
          </a:solidFill>
          <a:latin typeface="Times New Roman"/>
          <a:ea typeface="Times New Roman"/>
          <a:cs typeface="Times New Roman"/>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view3D>
      <c:depthPercent val="100"/>
      <c:rAngAx val="1"/>
    </c:view3D>
    <c:plotArea>
      <c:layout>
        <c:manualLayout>
          <c:layoutTarget val="inner"/>
          <c:xMode val="edge"/>
          <c:yMode val="edge"/>
          <c:x val="0.17965004374453195"/>
          <c:y val="3.8559528657216152E-2"/>
          <c:w val="0.79664576650141539"/>
          <c:h val="0.61416285665905068"/>
        </c:manualLayout>
      </c:layout>
      <c:bar3DChart>
        <c:barDir val="col"/>
        <c:grouping val="clustered"/>
        <c:ser>
          <c:idx val="0"/>
          <c:order val="0"/>
          <c:tx>
            <c:strRef>
              <c:f>fdata!$F$5</c:f>
              <c:strCache>
                <c:ptCount val="1"/>
                <c:pt idx="0">
                  <c:v>  10 Highest-Growth Large Metro Areas</c:v>
                </c:pt>
              </c:strCache>
            </c:strRef>
          </c:tx>
          <c:dLbls>
            <c:spPr>
              <a:solidFill>
                <a:schemeClr val="bg1"/>
              </a:solidFill>
            </c:spPr>
            <c:txPr>
              <a:bodyPr/>
              <a:lstStyle/>
              <a:p>
                <a:pPr>
                  <a:defRPr sz="1800" b="1"/>
                </a:pPr>
                <a:endParaRPr lang="en-US"/>
              </a:p>
            </c:txPr>
            <c:showVal val="1"/>
            <c:extLst>
              <c:ext xmlns:c15="http://schemas.microsoft.com/office/drawing/2012/chart" uri="{CE6537A1-D6FC-4f65-9D91-7224C49458BB}">
                <c15:showLeaderLines val="0"/>
              </c:ext>
            </c:extLst>
          </c:dLbls>
          <c:cat>
            <c:strRef>
              <c:f>fdata!$G$4:$I$4</c:f>
              <c:strCache>
                <c:ptCount val="3"/>
                <c:pt idx="0">
                  <c:v>Population Growth, 1980-2007</c:v>
                </c:pt>
                <c:pt idx="1">
                  <c:v>Employment Growth, 1980-2007</c:v>
                </c:pt>
                <c:pt idx="2">
                  <c:v>Real Personal Income Growth, 1980-2007</c:v>
                </c:pt>
              </c:strCache>
            </c:strRef>
          </c:cat>
          <c:val>
            <c:numRef>
              <c:f>fdata!$G$5:$I$5</c:f>
              <c:numCache>
                <c:formatCode>0.0%</c:formatCode>
                <c:ptCount val="3"/>
                <c:pt idx="0">
                  <c:v>9.3669572680708843E-2</c:v>
                </c:pt>
                <c:pt idx="1">
                  <c:v>9.2069804634389324E-2</c:v>
                </c:pt>
                <c:pt idx="2">
                  <c:v>9.3160189112908035E-2</c:v>
                </c:pt>
              </c:numCache>
            </c:numRef>
          </c:val>
        </c:ser>
        <c:ser>
          <c:idx val="1"/>
          <c:order val="1"/>
          <c:tx>
            <c:strRef>
              <c:f>fdata!$F$6</c:f>
              <c:strCache>
                <c:ptCount val="1"/>
                <c:pt idx="0">
                  <c:v>  10 Lowest-Growth Large Metro Areas</c:v>
                </c:pt>
              </c:strCache>
            </c:strRef>
          </c:tx>
          <c:dLbls>
            <c:spPr>
              <a:solidFill>
                <a:schemeClr val="bg1"/>
              </a:solidFill>
            </c:spPr>
            <c:txPr>
              <a:bodyPr/>
              <a:lstStyle/>
              <a:p>
                <a:pPr>
                  <a:defRPr sz="1800" b="1"/>
                </a:pPr>
                <a:endParaRPr lang="en-US"/>
              </a:p>
            </c:txPr>
            <c:showVal val="1"/>
            <c:extLst>
              <c:ext xmlns:c15="http://schemas.microsoft.com/office/drawing/2012/chart" uri="{CE6537A1-D6FC-4f65-9D91-7224C49458BB}">
                <c15:showLeaderLines val="0"/>
              </c:ext>
            </c:extLst>
          </c:dLbls>
          <c:cat>
            <c:strRef>
              <c:f>fdata!$G$4:$I$4</c:f>
              <c:strCache>
                <c:ptCount val="3"/>
                <c:pt idx="0">
                  <c:v>Population Growth, 1980-2007</c:v>
                </c:pt>
                <c:pt idx="1">
                  <c:v>Employment Growth, 1980-2007</c:v>
                </c:pt>
                <c:pt idx="2">
                  <c:v>Real Personal Income Growth, 1980-2007</c:v>
                </c:pt>
              </c:strCache>
            </c:strRef>
          </c:cat>
          <c:val>
            <c:numRef>
              <c:f>fdata!$G$6:$I$6</c:f>
              <c:numCache>
                <c:formatCode>0.0%</c:formatCode>
                <c:ptCount val="3"/>
                <c:pt idx="0">
                  <c:v>0.10557425191667552</c:v>
                </c:pt>
                <c:pt idx="1">
                  <c:v>0.10973974693883881</c:v>
                </c:pt>
                <c:pt idx="2">
                  <c:v>0.10719013895277479</c:v>
                </c:pt>
              </c:numCache>
            </c:numRef>
          </c:val>
        </c:ser>
        <c:gapWidth val="50"/>
        <c:gapDepth val="0"/>
        <c:shape val="box"/>
        <c:axId val="78966784"/>
        <c:axId val="78968320"/>
        <c:axId val="0"/>
      </c:bar3DChart>
      <c:catAx>
        <c:axId val="78966784"/>
        <c:scaling>
          <c:orientation val="minMax"/>
        </c:scaling>
        <c:axPos val="b"/>
        <c:numFmt formatCode="General" sourceLinked="1"/>
        <c:tickLblPos val="nextTo"/>
        <c:txPr>
          <a:bodyPr/>
          <a:lstStyle/>
          <a:p>
            <a:pPr>
              <a:defRPr sz="1600" b="1"/>
            </a:pPr>
            <a:endParaRPr lang="en-US"/>
          </a:p>
        </c:txPr>
        <c:crossAx val="78968320"/>
        <c:crosses val="autoZero"/>
        <c:auto val="1"/>
        <c:lblAlgn val="ctr"/>
        <c:lblOffset val="100"/>
      </c:catAx>
      <c:valAx>
        <c:axId val="78968320"/>
        <c:scaling>
          <c:orientation val="minMax"/>
        </c:scaling>
        <c:axPos val="l"/>
        <c:majorGridlines/>
        <c:title>
          <c:tx>
            <c:rich>
              <a:bodyPr rot="-5400000" vert="horz"/>
              <a:lstStyle/>
              <a:p>
                <a:pPr>
                  <a:defRPr sz="1600"/>
                </a:pPr>
                <a:r>
                  <a:rPr lang="en-US" sz="1600"/>
                  <a:t>State &amp; Local Taxes as a % of Income, 1977-2002 Average</a:t>
                </a:r>
              </a:p>
            </c:rich>
          </c:tx>
          <c:layout>
            <c:manualLayout>
              <c:xMode val="edge"/>
              <c:yMode val="edge"/>
              <c:x val="1.6004058520462723E-2"/>
              <c:y val="2.3093726187452382E-2"/>
            </c:manualLayout>
          </c:layout>
        </c:title>
        <c:numFmt formatCode="0.0%" sourceLinked="0"/>
        <c:tickLblPos val="nextTo"/>
        <c:txPr>
          <a:bodyPr/>
          <a:lstStyle/>
          <a:p>
            <a:pPr>
              <a:defRPr sz="1600" b="1"/>
            </a:pPr>
            <a:endParaRPr lang="en-US"/>
          </a:p>
        </c:txPr>
        <c:crossAx val="78966784"/>
        <c:crosses val="autoZero"/>
        <c:crossBetween val="between"/>
      </c:valAx>
      <c:spPr>
        <a:noFill/>
        <a:ln w="25400">
          <a:noFill/>
        </a:ln>
      </c:spPr>
    </c:plotArea>
    <c:legend>
      <c:legendPos val="b"/>
      <c:layout>
        <c:manualLayout>
          <c:xMode val="edge"/>
          <c:yMode val="edge"/>
          <c:x val="0.26735357733061466"/>
          <c:y val="0.86388289925297801"/>
          <c:w val="0.59433039826320933"/>
          <c:h val="0.12730780628227922"/>
        </c:manualLayout>
      </c:layout>
      <c:spPr>
        <a:ln w="0">
          <a:solidFill>
            <a:sysClr val="windowText" lastClr="000000"/>
          </a:solidFill>
          <a:prstDash val="solid"/>
        </a:ln>
      </c:spPr>
      <c:txPr>
        <a:bodyPr/>
        <a:lstStyle/>
        <a:p>
          <a:pPr>
            <a:defRPr sz="1600" b="1"/>
          </a:pPr>
          <a:endParaRPr lang="en-US"/>
        </a:p>
      </c:txPr>
    </c:legend>
    <c:plotVisOnly val="1"/>
    <c:dispBlanksAs val="gap"/>
  </c:chart>
  <c:txPr>
    <a:bodyPr/>
    <a:lstStyle/>
    <a:p>
      <a:pPr>
        <a:defRPr>
          <a:latin typeface="Times New Roman" pitchFamily="18" charset="0"/>
          <a:cs typeface="Times New Roman" pitchFamily="18"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depthPercent val="100"/>
      <c:rAngAx val="1"/>
    </c:view3D>
    <c:plotArea>
      <c:layout>
        <c:manualLayout>
          <c:layoutTarget val="inner"/>
          <c:xMode val="edge"/>
          <c:yMode val="edge"/>
          <c:x val="0.15830124075399787"/>
          <c:y val="3.8478747203579765E-2"/>
          <c:w val="0.82790133619661543"/>
          <c:h val="0.65573914799111765"/>
        </c:manualLayout>
      </c:layout>
      <c:bar3DChart>
        <c:barDir val="col"/>
        <c:grouping val="clustered"/>
        <c:ser>
          <c:idx val="0"/>
          <c:order val="0"/>
          <c:tx>
            <c:strRef>
              <c:f>Sheet4!$A$5</c:f>
              <c:strCache>
                <c:ptCount val="1"/>
                <c:pt idx="0">
                  <c:v>  50 Highest-Growth Metro Areas</c:v>
                </c:pt>
              </c:strCache>
            </c:strRef>
          </c:tx>
          <c:dLbls>
            <c:spPr>
              <a:solidFill>
                <a:schemeClr val="bg1"/>
              </a:solidFill>
            </c:spPr>
            <c:txPr>
              <a:bodyPr/>
              <a:lstStyle/>
              <a:p>
                <a:pPr>
                  <a:defRPr sz="1800" b="1">
                    <a:latin typeface="Times New Roman" pitchFamily="18" charset="0"/>
                    <a:cs typeface="Times New Roman" pitchFamily="18" charset="0"/>
                  </a:defRPr>
                </a:pPr>
                <a:endParaRPr lang="en-US"/>
              </a:p>
            </c:txPr>
            <c:showVal val="1"/>
            <c:extLst>
              <c:ext xmlns:c15="http://schemas.microsoft.com/office/drawing/2012/chart" uri="{CE6537A1-D6FC-4f65-9D91-7224C49458BB}">
                <c15:showLeaderLines val="0"/>
              </c:ext>
            </c:extLst>
          </c:dLbls>
          <c:cat>
            <c:strRef>
              <c:f>Sheet4!$B$4:$D$4</c:f>
              <c:strCache>
                <c:ptCount val="3"/>
                <c:pt idx="0">
                  <c:v>Population Growth, 2000-2007</c:v>
                </c:pt>
                <c:pt idx="1">
                  <c:v>Employment Growth, 2000-2006</c:v>
                </c:pt>
                <c:pt idx="2">
                  <c:v>Real Personal Income Growth, 2000-2006</c:v>
                </c:pt>
              </c:strCache>
            </c:strRef>
          </c:cat>
          <c:val>
            <c:numRef>
              <c:f>Sheet4!$B$5:$D$5</c:f>
              <c:numCache>
                <c:formatCode>0.0%</c:formatCode>
                <c:ptCount val="3"/>
                <c:pt idx="0">
                  <c:v>0.10121117438046662</c:v>
                </c:pt>
                <c:pt idx="1">
                  <c:v>0.10353364524582054</c:v>
                </c:pt>
                <c:pt idx="2">
                  <c:v>0.10313500704440312</c:v>
                </c:pt>
              </c:numCache>
            </c:numRef>
          </c:val>
        </c:ser>
        <c:ser>
          <c:idx val="1"/>
          <c:order val="1"/>
          <c:tx>
            <c:strRef>
              <c:f>Sheet4!$A$6</c:f>
              <c:strCache>
                <c:ptCount val="1"/>
                <c:pt idx="0">
                  <c:v>  50 Lowest-Growth Metro Areas</c:v>
                </c:pt>
              </c:strCache>
            </c:strRef>
          </c:tx>
          <c:dLbls>
            <c:spPr>
              <a:solidFill>
                <a:schemeClr val="bg1"/>
              </a:solidFill>
            </c:spPr>
            <c:txPr>
              <a:bodyPr/>
              <a:lstStyle/>
              <a:p>
                <a:pPr>
                  <a:defRPr sz="1800" b="1">
                    <a:latin typeface="Times New Roman" pitchFamily="18" charset="0"/>
                    <a:cs typeface="Times New Roman" pitchFamily="18" charset="0"/>
                  </a:defRPr>
                </a:pPr>
                <a:endParaRPr lang="en-US"/>
              </a:p>
            </c:txPr>
            <c:showVal val="1"/>
            <c:extLst>
              <c:ext xmlns:c15="http://schemas.microsoft.com/office/drawing/2012/chart" uri="{CE6537A1-D6FC-4f65-9D91-7224C49458BB}">
                <c15:showLeaderLines val="0"/>
              </c:ext>
            </c:extLst>
          </c:dLbls>
          <c:cat>
            <c:strRef>
              <c:f>Sheet4!$B$4:$D$4</c:f>
              <c:strCache>
                <c:ptCount val="3"/>
                <c:pt idx="0">
                  <c:v>Population Growth, 2000-2007</c:v>
                </c:pt>
                <c:pt idx="1">
                  <c:v>Employment Growth, 2000-2006</c:v>
                </c:pt>
                <c:pt idx="2">
                  <c:v>Real Personal Income Growth, 2000-2006</c:v>
                </c:pt>
              </c:strCache>
            </c:strRef>
          </c:cat>
          <c:val>
            <c:numRef>
              <c:f>Sheet4!$B$6:$D$6</c:f>
              <c:numCache>
                <c:formatCode>0.0%</c:formatCode>
                <c:ptCount val="3"/>
                <c:pt idx="0">
                  <c:v>0.11198847895823814</c:v>
                </c:pt>
                <c:pt idx="1">
                  <c:v>0.10810003268195265</c:v>
                </c:pt>
                <c:pt idx="2">
                  <c:v>0.10753380976200012</c:v>
                </c:pt>
              </c:numCache>
            </c:numRef>
          </c:val>
        </c:ser>
        <c:gapWidth val="50"/>
        <c:gapDepth val="0"/>
        <c:shape val="box"/>
        <c:axId val="79023488"/>
        <c:axId val="48170112"/>
        <c:axId val="0"/>
      </c:bar3DChart>
      <c:catAx>
        <c:axId val="79023488"/>
        <c:scaling>
          <c:orientation val="minMax"/>
        </c:scaling>
        <c:axPos val="b"/>
        <c:numFmt formatCode="General" sourceLinked="1"/>
        <c:tickLblPos val="nextTo"/>
        <c:txPr>
          <a:bodyPr/>
          <a:lstStyle/>
          <a:p>
            <a:pPr>
              <a:defRPr sz="1600" b="1">
                <a:latin typeface="Times New Roman" pitchFamily="18" charset="0"/>
                <a:cs typeface="Times New Roman" pitchFamily="18" charset="0"/>
              </a:defRPr>
            </a:pPr>
            <a:endParaRPr lang="en-US"/>
          </a:p>
        </c:txPr>
        <c:crossAx val="48170112"/>
        <c:crosses val="autoZero"/>
        <c:auto val="1"/>
        <c:lblAlgn val="ctr"/>
        <c:lblOffset val="100"/>
      </c:catAx>
      <c:valAx>
        <c:axId val="48170112"/>
        <c:scaling>
          <c:orientation val="minMax"/>
        </c:scaling>
        <c:axPos val="l"/>
        <c:majorGridlines/>
        <c:title>
          <c:tx>
            <c:rich>
              <a:bodyPr rot="-5400000" vert="horz"/>
              <a:lstStyle/>
              <a:p>
                <a:pPr>
                  <a:defRPr sz="1600">
                    <a:latin typeface="Times New Roman" pitchFamily="18" charset="0"/>
                    <a:cs typeface="Times New Roman" pitchFamily="18" charset="0"/>
                  </a:defRPr>
                </a:pPr>
                <a:r>
                  <a:rPr lang="en-US" sz="1600">
                    <a:latin typeface="Times New Roman" pitchFamily="18" charset="0"/>
                    <a:cs typeface="Times New Roman" pitchFamily="18" charset="0"/>
                  </a:rPr>
                  <a:t>1997 State &amp; Local Taxes as a Percentage of Income</a:t>
                </a:r>
              </a:p>
            </c:rich>
          </c:tx>
          <c:layout>
            <c:manualLayout>
              <c:xMode val="edge"/>
              <c:yMode val="edge"/>
              <c:x val="5.5560416059104306E-3"/>
              <c:y val="2.2073110426414695E-2"/>
            </c:manualLayout>
          </c:layout>
        </c:title>
        <c:numFmt formatCode="0.0%" sourceLinked="0"/>
        <c:tickLblPos val="nextTo"/>
        <c:txPr>
          <a:bodyPr/>
          <a:lstStyle/>
          <a:p>
            <a:pPr>
              <a:defRPr sz="1600" b="1">
                <a:latin typeface="Times New Roman" pitchFamily="18" charset="0"/>
                <a:cs typeface="Times New Roman" pitchFamily="18" charset="0"/>
              </a:defRPr>
            </a:pPr>
            <a:endParaRPr lang="en-US"/>
          </a:p>
        </c:txPr>
        <c:crossAx val="79023488"/>
        <c:crosses val="autoZero"/>
        <c:crossBetween val="between"/>
      </c:valAx>
      <c:spPr>
        <a:noFill/>
        <a:ln w="25400">
          <a:noFill/>
        </a:ln>
      </c:spPr>
    </c:plotArea>
    <c:legend>
      <c:legendPos val="b"/>
      <c:layout>
        <c:manualLayout>
          <c:xMode val="edge"/>
          <c:yMode val="edge"/>
          <c:x val="0.3518875168825934"/>
          <c:y val="0.86819020944530056"/>
          <c:w val="0.41852035663933351"/>
          <c:h val="0.11838697176275786"/>
        </c:manualLayout>
      </c:layout>
      <c:spPr>
        <a:ln>
          <a:solidFill>
            <a:schemeClr val="tx1"/>
          </a:solidFill>
        </a:ln>
      </c:spPr>
      <c:txPr>
        <a:bodyPr/>
        <a:lstStyle/>
        <a:p>
          <a:pPr>
            <a:defRPr sz="1600" b="1">
              <a:latin typeface="Times New Roman" pitchFamily="18" charset="0"/>
              <a:cs typeface="Times New Roman" pitchFamily="18" charset="0"/>
            </a:defRPr>
          </a:pPr>
          <a:endParaRPr lang="en-US"/>
        </a:p>
      </c:txPr>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0.51852</cdr:x>
      <cdr:y>0.30159</cdr:y>
    </cdr:from>
    <cdr:to>
      <cdr:x>0.89815</cdr:x>
      <cdr:y>0.38303</cdr:y>
    </cdr:to>
    <cdr:sp macro="" textlink="">
      <cdr:nvSpPr>
        <cdr:cNvPr id="2" name="TextBox 1"/>
        <cdr:cNvSpPr txBox="1"/>
      </cdr:nvSpPr>
      <cdr:spPr>
        <a:xfrm xmlns:a="http://schemas.openxmlformats.org/drawingml/2006/main">
          <a:off x="4267200" y="1447800"/>
          <a:ext cx="3124200" cy="390975"/>
        </a:xfrm>
        <a:prstGeom xmlns:a="http://schemas.openxmlformats.org/drawingml/2006/main" prst="rect">
          <a:avLst/>
        </a:prstGeom>
        <a:ln xmlns:a="http://schemas.openxmlformats.org/drawingml/2006/main">
          <a:solidFill>
            <a:sysClr val="windowText" lastClr="000000"/>
          </a:solidFill>
        </a:ln>
      </cdr:spPr>
      <cdr:txBody>
        <a:bodyPr xmlns:a="http://schemas.openxmlformats.org/drawingml/2006/main" wrap="none" rtlCol="0"/>
        <a:lstStyle xmlns:a="http://schemas.openxmlformats.org/drawingml/2006/main"/>
        <a:p xmlns:a="http://schemas.openxmlformats.org/drawingml/2006/main">
          <a:pPr algn="ctr"/>
          <a:r>
            <a:rPr lang="en-US" sz="1600" b="1" dirty="0">
              <a:latin typeface="Times New Roman" pitchFamily="18" charset="0"/>
              <a:cs typeface="Times New Roman" pitchFamily="18" charset="0"/>
            </a:rPr>
            <a:t>Correlation Coefficient: -0.405</a:t>
          </a:r>
        </a:p>
        <a:p xmlns:a="http://schemas.openxmlformats.org/drawingml/2006/main">
          <a:pPr algn="ct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8D708E-D29C-417B-A694-9AC9C6C3F6DE}" type="datetimeFigureOut">
              <a:rPr lang="en-US" smtClean="0"/>
              <a:pPr/>
              <a:t>9/13/2014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439BCB-5E6E-44CA-AA36-166A646F50A3}" type="slidenum">
              <a:rPr lang="en-US" smtClean="0"/>
              <a:pPr/>
              <a:t>‹#›</a:t>
            </a:fld>
            <a:endParaRPr lang="en-US"/>
          </a:p>
        </p:txBody>
      </p:sp>
    </p:spTree>
    <p:extLst>
      <p:ext uri="{BB962C8B-B14F-4D97-AF65-F5344CB8AC3E}">
        <p14:creationId xmlns="" xmlns:p14="http://schemas.microsoft.com/office/powerpoint/2010/main" val="4287575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B2437A-615B-4199-9B04-D5500A26A75F}" type="datetimeFigureOut">
              <a:rPr lang="en-US" smtClean="0"/>
              <a:pPr/>
              <a:t>9/13/2014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09EFF2-0D57-4239-8C9F-28ED50F9464F}" type="slidenum">
              <a:rPr lang="en-US" smtClean="0"/>
              <a:pPr/>
              <a:t>‹#›</a:t>
            </a:fld>
            <a:endParaRPr lang="en-US"/>
          </a:p>
        </p:txBody>
      </p:sp>
    </p:spTree>
    <p:extLst>
      <p:ext uri="{BB962C8B-B14F-4D97-AF65-F5344CB8AC3E}">
        <p14:creationId xmlns="" xmlns:p14="http://schemas.microsoft.com/office/powerpoint/2010/main" val="2199601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1</a:t>
            </a:fld>
            <a:endParaRPr lang="en-US"/>
          </a:p>
        </p:txBody>
      </p:sp>
    </p:spTree>
    <p:extLst>
      <p:ext uri="{BB962C8B-B14F-4D97-AF65-F5344CB8AC3E}">
        <p14:creationId xmlns="" xmlns:p14="http://schemas.microsoft.com/office/powerpoint/2010/main" val="27286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 of top</a:t>
            </a:r>
            <a:r>
              <a:rPr lang="en-US" baseline="0" dirty="0" smtClean="0"/>
              <a:t> 20</a:t>
            </a:r>
            <a:endParaRPr lang="en-US" dirty="0"/>
          </a:p>
        </p:txBody>
      </p:sp>
      <p:sp>
        <p:nvSpPr>
          <p:cNvPr id="4" name="Slide Number Placeholder 3"/>
          <p:cNvSpPr>
            <a:spLocks noGrp="1"/>
          </p:cNvSpPr>
          <p:nvPr>
            <p:ph type="sldNum" sz="quarter" idx="10"/>
          </p:nvPr>
        </p:nvSpPr>
        <p:spPr/>
        <p:txBody>
          <a:bodyPr/>
          <a:lstStyle/>
          <a:p>
            <a:fld id="{35CF5411-819D-4DF2-84C4-789E30E6DAD7}" type="slidenum">
              <a:rPr lang="en-US" smtClean="0"/>
              <a:pPr/>
              <a:t>15</a:t>
            </a:fld>
            <a:endParaRPr lang="en-US"/>
          </a:p>
        </p:txBody>
      </p:sp>
    </p:spTree>
    <p:extLst>
      <p:ext uri="{BB962C8B-B14F-4D97-AF65-F5344CB8AC3E}">
        <p14:creationId xmlns="" xmlns:p14="http://schemas.microsoft.com/office/powerpoint/2010/main" val="63811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09EFF2-0D57-4239-8C9F-28ED50F9464F}"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 of top</a:t>
            </a:r>
            <a:r>
              <a:rPr lang="en-US" baseline="0" dirty="0" smtClean="0"/>
              <a:t> 20</a:t>
            </a:r>
            <a:endParaRPr lang="en-US" dirty="0"/>
          </a:p>
        </p:txBody>
      </p:sp>
      <p:sp>
        <p:nvSpPr>
          <p:cNvPr id="4" name="Slide Number Placeholder 3"/>
          <p:cNvSpPr>
            <a:spLocks noGrp="1"/>
          </p:cNvSpPr>
          <p:nvPr>
            <p:ph type="sldNum" sz="quarter" idx="10"/>
          </p:nvPr>
        </p:nvSpPr>
        <p:spPr/>
        <p:txBody>
          <a:bodyPr/>
          <a:lstStyle/>
          <a:p>
            <a:fld id="{35CF5411-819D-4DF2-84C4-789E30E6DAD7}" type="slidenum">
              <a:rPr lang="en-US" smtClean="0"/>
              <a:pPr/>
              <a:t>18</a:t>
            </a:fld>
            <a:endParaRPr lang="en-US"/>
          </a:p>
        </p:txBody>
      </p:sp>
    </p:spTree>
    <p:extLst>
      <p:ext uri="{BB962C8B-B14F-4D97-AF65-F5344CB8AC3E}">
        <p14:creationId xmlns="" xmlns:p14="http://schemas.microsoft.com/office/powerpoint/2010/main" val="879901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19</a:t>
            </a:fld>
            <a:endParaRPr lang="en-US"/>
          </a:p>
        </p:txBody>
      </p:sp>
    </p:spTree>
    <p:extLst>
      <p:ext uri="{BB962C8B-B14F-4D97-AF65-F5344CB8AC3E}">
        <p14:creationId xmlns="" xmlns:p14="http://schemas.microsoft.com/office/powerpoint/2010/main" val="141538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Our </a:t>
            </a:r>
            <a:r>
              <a:rPr lang="en-US" dirty="0" smtClean="0"/>
              <a:t>debt as a percentage of GDP is now higher than at any point except World War II.</a:t>
            </a:r>
            <a:endParaRPr lang="en-US" dirty="0"/>
          </a:p>
        </p:txBody>
      </p:sp>
      <p:sp>
        <p:nvSpPr>
          <p:cNvPr id="4" name="Slide Number Placeholder 3"/>
          <p:cNvSpPr>
            <a:spLocks noGrp="1"/>
          </p:cNvSpPr>
          <p:nvPr>
            <p:ph type="sldNum" sz="quarter" idx="10"/>
          </p:nvPr>
        </p:nvSpPr>
        <p:spPr/>
        <p:txBody>
          <a:bodyPr/>
          <a:lstStyle/>
          <a:p>
            <a:fld id="{E709EFF2-0D57-4239-8C9F-28ED50F9464F}" type="slidenum">
              <a:rPr lang="en-US" smtClean="0"/>
              <a:pPr/>
              <a:t>21</a:t>
            </a:fld>
            <a:endParaRPr lang="en-US"/>
          </a:p>
        </p:txBody>
      </p:sp>
    </p:spTree>
    <p:extLst>
      <p:ext uri="{BB962C8B-B14F-4D97-AF65-F5344CB8AC3E}">
        <p14:creationId xmlns="" xmlns:p14="http://schemas.microsoft.com/office/powerpoint/2010/main" val="2244740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 of top</a:t>
            </a:r>
            <a:r>
              <a:rPr lang="en-US" baseline="0" dirty="0" smtClean="0"/>
              <a:t> 20</a:t>
            </a:r>
            <a:endParaRPr lang="en-US" dirty="0"/>
          </a:p>
        </p:txBody>
      </p:sp>
      <p:sp>
        <p:nvSpPr>
          <p:cNvPr id="4" name="Slide Number Placeholder 3"/>
          <p:cNvSpPr>
            <a:spLocks noGrp="1"/>
          </p:cNvSpPr>
          <p:nvPr>
            <p:ph type="sldNum" sz="quarter" idx="10"/>
          </p:nvPr>
        </p:nvSpPr>
        <p:spPr/>
        <p:txBody>
          <a:bodyPr/>
          <a:lstStyle/>
          <a:p>
            <a:fld id="{35CF5411-819D-4DF2-84C4-789E30E6DAD7}" type="slidenum">
              <a:rPr lang="en-US" smtClean="0"/>
              <a:pPr/>
              <a:t>22</a:t>
            </a:fld>
            <a:endParaRPr lang="en-US"/>
          </a:p>
        </p:txBody>
      </p:sp>
    </p:spTree>
    <p:extLst>
      <p:ext uri="{BB962C8B-B14F-4D97-AF65-F5344CB8AC3E}">
        <p14:creationId xmlns="" xmlns:p14="http://schemas.microsoft.com/office/powerpoint/2010/main" val="2585294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09EFF2-0D57-4239-8C9F-28ED50F9464F}" type="slidenum">
              <a:rPr lang="en-US" smtClean="0"/>
              <a:pPr/>
              <a:t>24</a:t>
            </a:fld>
            <a:endParaRPr lang="en-US"/>
          </a:p>
        </p:txBody>
      </p:sp>
    </p:spTree>
    <p:extLst>
      <p:ext uri="{BB962C8B-B14F-4D97-AF65-F5344CB8AC3E}">
        <p14:creationId xmlns="" xmlns:p14="http://schemas.microsoft.com/office/powerpoint/2010/main" val="527577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09EFF2-0D57-4239-8C9F-28ED50F9464F}" type="slidenum">
              <a:rPr lang="en-US" smtClean="0"/>
              <a:pPr/>
              <a:t>26</a:t>
            </a:fld>
            <a:endParaRPr lang="en-US"/>
          </a:p>
        </p:txBody>
      </p:sp>
    </p:spTree>
    <p:extLst>
      <p:ext uri="{BB962C8B-B14F-4D97-AF65-F5344CB8AC3E}">
        <p14:creationId xmlns="" xmlns:p14="http://schemas.microsoft.com/office/powerpoint/2010/main" val="3464120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45%</a:t>
            </a:r>
            <a:endParaRPr lang="en-US" dirty="0"/>
          </a:p>
        </p:txBody>
      </p:sp>
      <p:sp>
        <p:nvSpPr>
          <p:cNvPr id="4" name="Slide Number Placeholder 3"/>
          <p:cNvSpPr>
            <a:spLocks noGrp="1"/>
          </p:cNvSpPr>
          <p:nvPr>
            <p:ph type="sldNum" sz="quarter" idx="10"/>
          </p:nvPr>
        </p:nvSpPr>
        <p:spPr/>
        <p:txBody>
          <a:bodyPr/>
          <a:lstStyle/>
          <a:p>
            <a:fld id="{E709EFF2-0D57-4239-8C9F-28ED50F9464F}"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35</a:t>
            </a:fld>
            <a:endParaRPr lang="en-US"/>
          </a:p>
        </p:txBody>
      </p:sp>
    </p:spTree>
    <p:extLst>
      <p:ext uri="{BB962C8B-B14F-4D97-AF65-F5344CB8AC3E}">
        <p14:creationId xmlns="" xmlns:p14="http://schemas.microsoft.com/office/powerpoint/2010/main" val="302477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9EFF2-0D57-4239-8C9F-28ED50F9464F}" type="slidenum">
              <a:rPr lang="en-US" smtClean="0"/>
              <a:pPr/>
              <a:t>2</a:t>
            </a:fld>
            <a:endParaRPr lang="en-US"/>
          </a:p>
        </p:txBody>
      </p:sp>
    </p:spTree>
    <p:extLst>
      <p:ext uri="{BB962C8B-B14F-4D97-AF65-F5344CB8AC3E}">
        <p14:creationId xmlns="" xmlns:p14="http://schemas.microsoft.com/office/powerpoint/2010/main" val="2255608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36</a:t>
            </a:fld>
            <a:endParaRPr lang="en-US"/>
          </a:p>
        </p:txBody>
      </p:sp>
    </p:spTree>
    <p:extLst>
      <p:ext uri="{BB962C8B-B14F-4D97-AF65-F5344CB8AC3E}">
        <p14:creationId xmlns="" xmlns:p14="http://schemas.microsoft.com/office/powerpoint/2010/main" val="1393450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40</a:t>
            </a:fld>
            <a:endParaRPr lang="en-US"/>
          </a:p>
        </p:txBody>
      </p:sp>
    </p:spTree>
    <p:extLst>
      <p:ext uri="{BB962C8B-B14F-4D97-AF65-F5344CB8AC3E}">
        <p14:creationId xmlns="" xmlns:p14="http://schemas.microsoft.com/office/powerpoint/2010/main" val="3680899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41</a:t>
            </a:fld>
            <a:endParaRPr lang="en-US"/>
          </a:p>
        </p:txBody>
      </p:sp>
    </p:spTree>
    <p:extLst>
      <p:ext uri="{BB962C8B-B14F-4D97-AF65-F5344CB8AC3E}">
        <p14:creationId xmlns="" xmlns:p14="http://schemas.microsoft.com/office/powerpoint/2010/main" val="3368414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42</a:t>
            </a:fld>
            <a:endParaRPr lang="en-US"/>
          </a:p>
        </p:txBody>
      </p:sp>
    </p:spTree>
    <p:extLst>
      <p:ext uri="{BB962C8B-B14F-4D97-AF65-F5344CB8AC3E}">
        <p14:creationId xmlns="" xmlns:p14="http://schemas.microsoft.com/office/powerpoint/2010/main" val="548434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43</a:t>
            </a:fld>
            <a:endParaRPr lang="en-US"/>
          </a:p>
        </p:txBody>
      </p:sp>
    </p:spTree>
    <p:extLst>
      <p:ext uri="{BB962C8B-B14F-4D97-AF65-F5344CB8AC3E}">
        <p14:creationId xmlns="" xmlns:p14="http://schemas.microsoft.com/office/powerpoint/2010/main" val="3787639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44</a:t>
            </a:fld>
            <a:endParaRPr lang="en-US"/>
          </a:p>
        </p:txBody>
      </p:sp>
    </p:spTree>
    <p:extLst>
      <p:ext uri="{BB962C8B-B14F-4D97-AF65-F5344CB8AC3E}">
        <p14:creationId xmlns="" xmlns:p14="http://schemas.microsoft.com/office/powerpoint/2010/main" val="2334206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45</a:t>
            </a:fld>
            <a:endParaRPr lang="en-US"/>
          </a:p>
        </p:txBody>
      </p:sp>
    </p:spTree>
    <p:extLst>
      <p:ext uri="{BB962C8B-B14F-4D97-AF65-F5344CB8AC3E}">
        <p14:creationId xmlns="" xmlns:p14="http://schemas.microsoft.com/office/powerpoint/2010/main" val="495177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9EFF2-0D57-4239-8C9F-28ED50F9464F}" type="slidenum">
              <a:rPr lang="en-US" smtClean="0"/>
              <a:pPr/>
              <a:t>46</a:t>
            </a:fld>
            <a:endParaRPr lang="en-US"/>
          </a:p>
        </p:txBody>
      </p:sp>
    </p:spTree>
    <p:extLst>
      <p:ext uri="{BB962C8B-B14F-4D97-AF65-F5344CB8AC3E}">
        <p14:creationId xmlns="" xmlns:p14="http://schemas.microsoft.com/office/powerpoint/2010/main" val="3680899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47</a:t>
            </a:fld>
            <a:endParaRPr lang="en-US"/>
          </a:p>
        </p:txBody>
      </p:sp>
    </p:spTree>
    <p:extLst>
      <p:ext uri="{BB962C8B-B14F-4D97-AF65-F5344CB8AC3E}">
        <p14:creationId xmlns="" xmlns:p14="http://schemas.microsoft.com/office/powerpoint/2010/main" val="108499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51</a:t>
            </a:fld>
            <a:endParaRPr lang="en-US"/>
          </a:p>
        </p:txBody>
      </p:sp>
    </p:spTree>
    <p:extLst>
      <p:ext uri="{BB962C8B-B14F-4D97-AF65-F5344CB8AC3E}">
        <p14:creationId xmlns="" xmlns:p14="http://schemas.microsoft.com/office/powerpoint/2010/main" val="368089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9EFF2-0D57-4239-8C9F-28ED50F9464F}" type="slidenum">
              <a:rPr lang="en-US" smtClean="0"/>
              <a:pPr/>
              <a:t>3</a:t>
            </a:fld>
            <a:endParaRPr lang="en-US"/>
          </a:p>
        </p:txBody>
      </p:sp>
    </p:spTree>
    <p:extLst>
      <p:ext uri="{BB962C8B-B14F-4D97-AF65-F5344CB8AC3E}">
        <p14:creationId xmlns="" xmlns:p14="http://schemas.microsoft.com/office/powerpoint/2010/main" val="2255608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09EFF2-0D57-4239-8C9F-28ED50F9464F}" type="slidenum">
              <a:rPr lang="en-US" smtClean="0"/>
              <a:pPr/>
              <a:t>53</a:t>
            </a:fld>
            <a:endParaRPr lang="en-US"/>
          </a:p>
        </p:txBody>
      </p:sp>
    </p:spTree>
    <p:extLst>
      <p:ext uri="{BB962C8B-B14F-4D97-AF65-F5344CB8AC3E}">
        <p14:creationId xmlns="" xmlns:p14="http://schemas.microsoft.com/office/powerpoint/2010/main" val="2675888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54</a:t>
            </a:fld>
            <a:endParaRPr lang="en-US"/>
          </a:p>
        </p:txBody>
      </p:sp>
    </p:spTree>
    <p:extLst>
      <p:ext uri="{BB962C8B-B14F-4D97-AF65-F5344CB8AC3E}">
        <p14:creationId xmlns="" xmlns:p14="http://schemas.microsoft.com/office/powerpoint/2010/main" val="3901979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09EFF2-0D57-4239-8C9F-28ED50F9464F}" type="slidenum">
              <a:rPr lang="en-US" smtClean="0"/>
              <a:pPr/>
              <a:t>56</a:t>
            </a:fld>
            <a:endParaRPr lang="en-US"/>
          </a:p>
        </p:txBody>
      </p:sp>
    </p:spTree>
    <p:extLst>
      <p:ext uri="{BB962C8B-B14F-4D97-AF65-F5344CB8AC3E}">
        <p14:creationId xmlns="" xmlns:p14="http://schemas.microsoft.com/office/powerpoint/2010/main" val="1039866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CF5411-819D-4DF2-84C4-789E30E6DAD7}" type="slidenum">
              <a:rPr lang="en-US" smtClean="0"/>
              <a:pPr/>
              <a:t>63</a:t>
            </a:fld>
            <a:endParaRPr lang="en-US"/>
          </a:p>
        </p:txBody>
      </p:sp>
    </p:spTree>
    <p:extLst>
      <p:ext uri="{BB962C8B-B14F-4D97-AF65-F5344CB8AC3E}">
        <p14:creationId xmlns="" xmlns:p14="http://schemas.microsoft.com/office/powerpoint/2010/main" val="3917292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64</a:t>
            </a:fld>
            <a:endParaRPr lang="en-US"/>
          </a:p>
        </p:txBody>
      </p:sp>
    </p:spTree>
    <p:extLst>
      <p:ext uri="{BB962C8B-B14F-4D97-AF65-F5344CB8AC3E}">
        <p14:creationId xmlns="" xmlns:p14="http://schemas.microsoft.com/office/powerpoint/2010/main" val="284631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6</a:t>
            </a:fld>
            <a:endParaRPr lang="en-US"/>
          </a:p>
        </p:txBody>
      </p:sp>
    </p:spTree>
    <p:extLst>
      <p:ext uri="{BB962C8B-B14F-4D97-AF65-F5344CB8AC3E}">
        <p14:creationId xmlns="" xmlns:p14="http://schemas.microsoft.com/office/powerpoint/2010/main" val="428566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7</a:t>
            </a:fld>
            <a:endParaRPr lang="en-US"/>
          </a:p>
        </p:txBody>
      </p:sp>
    </p:spTree>
    <p:extLst>
      <p:ext uri="{BB962C8B-B14F-4D97-AF65-F5344CB8AC3E}">
        <p14:creationId xmlns="" xmlns:p14="http://schemas.microsoft.com/office/powerpoint/2010/main" val="225560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8</a:t>
            </a:fld>
            <a:endParaRPr lang="en-US"/>
          </a:p>
        </p:txBody>
      </p:sp>
    </p:spTree>
    <p:extLst>
      <p:ext uri="{BB962C8B-B14F-4D97-AF65-F5344CB8AC3E}">
        <p14:creationId xmlns="" xmlns:p14="http://schemas.microsoft.com/office/powerpoint/2010/main" val="225560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9EFF2-0D57-4239-8C9F-28ED50F9464F}" type="slidenum">
              <a:rPr lang="en-US" smtClean="0"/>
              <a:pPr/>
              <a:t>9</a:t>
            </a:fld>
            <a:endParaRPr lang="en-US"/>
          </a:p>
        </p:txBody>
      </p:sp>
    </p:spTree>
    <p:extLst>
      <p:ext uri="{BB962C8B-B14F-4D97-AF65-F5344CB8AC3E}">
        <p14:creationId xmlns="" xmlns:p14="http://schemas.microsoft.com/office/powerpoint/2010/main" val="4113174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09EFF2-0D57-4239-8C9F-28ED50F9464F}" type="slidenum">
              <a:rPr lang="en-US" smtClean="0"/>
              <a:pPr/>
              <a:t>10</a:t>
            </a:fld>
            <a:endParaRPr lang="en-US"/>
          </a:p>
        </p:txBody>
      </p:sp>
    </p:spTree>
    <p:extLst>
      <p:ext uri="{BB962C8B-B14F-4D97-AF65-F5344CB8AC3E}">
        <p14:creationId xmlns="" xmlns:p14="http://schemas.microsoft.com/office/powerpoint/2010/main" val="1447842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F5411-819D-4DF2-84C4-789E30E6DAD7}" type="slidenum">
              <a:rPr lang="en-US" smtClean="0"/>
              <a:pPr/>
              <a:t>12</a:t>
            </a:fld>
            <a:endParaRPr lang="en-US"/>
          </a:p>
        </p:txBody>
      </p:sp>
    </p:spTree>
    <p:extLst>
      <p:ext uri="{BB962C8B-B14F-4D97-AF65-F5344CB8AC3E}">
        <p14:creationId xmlns="" xmlns:p14="http://schemas.microsoft.com/office/powerpoint/2010/main" val="69795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296EEF-218D-477A-900C-FDF60262C3E8}" type="datetime1">
              <a:rPr lang="en-US" smtClean="0"/>
              <a:pPr/>
              <a:t>9/13/2014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1224268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3DF60-D761-45DA-8046-C9D7A9495EBB}" type="datetime1">
              <a:rPr lang="en-US" smtClean="0"/>
              <a:pPr/>
              <a:t>9/13/2014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151464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EDDC4-AA11-49D5-AD1D-00DAE8C11D9A}" type="datetime1">
              <a:rPr lang="en-US" smtClean="0"/>
              <a:pPr/>
              <a:t>9/13/2014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12089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296EEF-218D-477A-900C-FDF60262C3E8}" type="datetime1">
              <a:rPr lang="en-US" smtClean="0"/>
              <a:pPr/>
              <a:t>9/13/2014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FF45-FF03-4F91-A32A-74ECC657FDA6}"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62135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683AD5-42D5-4EA3-8135-EE04D7EECF55}" type="datetime1">
              <a:rPr lang="en-US" smtClean="0"/>
              <a:pPr/>
              <a:t>9/13/2014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943772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DCC0E3-6750-4C3B-9CAD-9E0A2B4A69F5}" type="datetime1">
              <a:rPr lang="en-US" smtClean="0"/>
              <a:pPr/>
              <a:t>9/13/2014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FF45-FF03-4F91-A32A-74ECC657FDA6}"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89689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D91892-5BAC-4C7E-B04F-EA8DEE9296B6}" type="datetime1">
              <a:rPr lang="en-US" smtClean="0"/>
              <a:pPr/>
              <a:t>9/13/2014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2511093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DAF0A8-0AA9-49A4-9EE6-F86C7EB6A1D6}" type="datetime1">
              <a:rPr lang="en-US" smtClean="0"/>
              <a:pPr/>
              <a:t>9/13/2014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3124237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0571A9-936F-4561-AB68-15BCBCD7CCC8}" type="datetime1">
              <a:rPr lang="en-US" smtClean="0"/>
              <a:pPr/>
              <a:t>9/13/2014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3525235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4E2A359-1567-4504-B73E-237EFDF70FD4}" type="datetime1">
              <a:rPr lang="en-US" smtClean="0"/>
              <a:pPr/>
              <a:t>9/13/2014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634606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16B4467-1E0A-4577-B268-1AD99162610E}" type="datetime1">
              <a:rPr lang="en-US" smtClean="0"/>
              <a:pPr/>
              <a:t>9/13/2014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220007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83AD5-42D5-4EA3-8135-EE04D7EECF55}" type="datetime1">
              <a:rPr lang="en-US" smtClean="0"/>
              <a:pPr/>
              <a:t>9/13/2014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1030719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83261-7FF1-4678-B541-30AEF0E62E34}" type="datetime1">
              <a:rPr lang="en-US" smtClean="0"/>
              <a:pPr/>
              <a:t>9/13/2014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3581657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63DF60-D761-45DA-8046-C9D7A9495EBB}" type="datetime1">
              <a:rPr lang="en-US" smtClean="0"/>
              <a:pPr/>
              <a:t>9/13/2014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3635905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9EDDC4-AA11-49D5-AD1D-00DAE8C11D9A}" type="datetime1">
              <a:rPr lang="en-US" smtClean="0"/>
              <a:pPr/>
              <a:t>9/13/2014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227755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DCC0E3-6750-4C3B-9CAD-9E0A2B4A69F5}" type="datetime1">
              <a:rPr lang="en-US" smtClean="0"/>
              <a:pPr/>
              <a:t>9/13/2014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735449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D91892-5BAC-4C7E-B04F-EA8DEE9296B6}" type="datetime1">
              <a:rPr lang="en-US" smtClean="0"/>
              <a:pPr/>
              <a:t>9/13/2014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310894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DAF0A8-0AA9-49A4-9EE6-F86C7EB6A1D6}" type="datetime1">
              <a:rPr lang="en-US" smtClean="0"/>
              <a:pPr/>
              <a:t>9/13/2014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379903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0571A9-936F-4561-AB68-15BCBCD7CCC8}" type="datetime1">
              <a:rPr lang="en-US" smtClean="0"/>
              <a:pPr/>
              <a:t>9/13/2014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39897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2A359-1567-4504-B73E-237EFDF70FD4}" type="datetime1">
              <a:rPr lang="en-US" smtClean="0"/>
              <a:pPr/>
              <a:t>9/13/2014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39075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B4467-1E0A-4577-B268-1AD99162610E}" type="datetime1">
              <a:rPr lang="en-US" smtClean="0"/>
              <a:pPr/>
              <a:t>9/13/2014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326154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83261-7FF1-4678-B541-30AEF0E62E34}" type="datetime1">
              <a:rPr lang="en-US" smtClean="0"/>
              <a:pPr/>
              <a:t>9/13/2014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2254661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CC81702-F8B0-4237-AFE8-0371A4726AB1}" type="datetime1">
              <a:rPr lang="en-US" smtClean="0"/>
              <a:pPr/>
              <a:t>9/13/2014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64FF45-FF03-4F91-A32A-74ECC657FDA6}" type="slidenum">
              <a:rPr lang="en-US" smtClean="0"/>
              <a:pPr/>
              <a:t>‹#›</a:t>
            </a:fld>
            <a:endParaRPr lang="en-US"/>
          </a:p>
        </p:txBody>
      </p:sp>
    </p:spTree>
    <p:extLst>
      <p:ext uri="{BB962C8B-B14F-4D97-AF65-F5344CB8AC3E}">
        <p14:creationId xmlns="" xmlns:p14="http://schemas.microsoft.com/office/powerpoint/2010/main" val="297705554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CC81702-F8B0-4237-AFE8-0371A4726AB1}" type="datetime1">
              <a:rPr lang="en-US" smtClean="0"/>
              <a:pPr/>
              <a:t>9/13/2014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064FF45-FF03-4F91-A32A-74ECC657FDA6}"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5245091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eanstansel.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dstansel@fgcu.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jrap-journal.org/" TargetMode="Externa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mercatus.org/publication/progressivity-taxes-oecd-countries-mid-2000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anieljmitchell.wordpress.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nfap.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danieljmitchell.wordpress.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danieljmitchell.wordpres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reason.com/archives/2010/03/14/reason-saves-cleveland-with-dr/1"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economicfreedom.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www.freetheworld.com/" TargetMode="External"/><Relationship Id="rId4" Type="http://schemas.openxmlformats.org/officeDocument/2006/relationships/hyperlink" Target="http://www.fraserinstitute.or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deanstansel.com/"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s://twitter.com/deanstanse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reetheworld.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686800" cy="2438400"/>
          </a:xfrm>
        </p:spPr>
        <p:txBody>
          <a:bodyPr>
            <a:noAutofit/>
          </a:bodyPr>
          <a:lstStyle/>
          <a:p>
            <a:pPr algn="ctr"/>
            <a:r>
              <a:rPr lang="en-US" sz="5400" b="1" dirty="0" smtClean="0">
                <a:solidFill>
                  <a:srgbClr val="00B050"/>
                </a:solidFill>
                <a:latin typeface="Century Gothic" panose="020B0502020202020204" pitchFamily="34" charset="0"/>
              </a:rPr>
              <a:t>Economic Freedom: What It Is and Why It Matters</a:t>
            </a:r>
            <a:endParaRPr lang="en-US" sz="5400" b="1" dirty="0">
              <a:solidFill>
                <a:srgbClr val="00B050"/>
              </a:solidFill>
              <a:latin typeface="Century Gothic" panose="020B0502020202020204" pitchFamily="34" charset="0"/>
            </a:endParaRPr>
          </a:p>
        </p:txBody>
      </p:sp>
      <p:sp>
        <p:nvSpPr>
          <p:cNvPr id="3" name="Subtitle 2"/>
          <p:cNvSpPr>
            <a:spLocks noGrp="1"/>
          </p:cNvSpPr>
          <p:nvPr>
            <p:ph type="subTitle" idx="1"/>
          </p:nvPr>
        </p:nvSpPr>
        <p:spPr>
          <a:xfrm>
            <a:off x="762000" y="3505200"/>
            <a:ext cx="7772400" cy="2819400"/>
          </a:xfrm>
        </p:spPr>
        <p:txBody>
          <a:bodyPr>
            <a:normAutofit fontScale="92500" lnSpcReduction="20000"/>
          </a:bodyPr>
          <a:lstStyle/>
          <a:p>
            <a:pPr algn="ctr"/>
            <a:r>
              <a:rPr lang="en-US" sz="5400" b="1" dirty="0" smtClean="0">
                <a:solidFill>
                  <a:schemeClr val="tx1"/>
                </a:solidFill>
                <a:latin typeface="Century Gothic" panose="020B0502020202020204" pitchFamily="34" charset="0"/>
              </a:rPr>
              <a:t>Dean Stansel</a:t>
            </a:r>
          </a:p>
          <a:p>
            <a:pPr algn="ctr"/>
            <a:endParaRPr lang="en-US" sz="5400" b="1" dirty="0" smtClean="0">
              <a:solidFill>
                <a:schemeClr val="tx1"/>
              </a:solidFill>
              <a:latin typeface="Comic Sans MS" pitchFamily="66" charset="0"/>
            </a:endParaRPr>
          </a:p>
          <a:p>
            <a:pPr algn="ctr"/>
            <a:r>
              <a:rPr lang="en-US" sz="2600" b="1" dirty="0" smtClean="0">
                <a:solidFill>
                  <a:schemeClr val="tx1"/>
                </a:solidFill>
                <a:latin typeface="Century Gothic" panose="020B0502020202020204" pitchFamily="34" charset="0"/>
              </a:rPr>
              <a:t>Associate Professor of Economics</a:t>
            </a:r>
          </a:p>
          <a:p>
            <a:pPr algn="ctr"/>
            <a:r>
              <a:rPr lang="en-US" sz="2600" b="1" dirty="0" smtClean="0">
                <a:solidFill>
                  <a:schemeClr val="tx1"/>
                </a:solidFill>
                <a:latin typeface="Century Gothic" panose="020B0502020202020204" pitchFamily="34" charset="0"/>
              </a:rPr>
              <a:t>Florida Gulf Coast University</a:t>
            </a:r>
          </a:p>
          <a:p>
            <a:pPr algn="ctr"/>
            <a:r>
              <a:rPr lang="en-US" sz="2600" b="1" dirty="0" smtClean="0">
                <a:solidFill>
                  <a:schemeClr val="accent4">
                    <a:lumMod val="75000"/>
                  </a:schemeClr>
                </a:solidFill>
                <a:latin typeface="Century Gothic" panose="020B0502020202020204" pitchFamily="34" charset="0"/>
                <a:hlinkClick r:id="rId3"/>
              </a:rPr>
              <a:t>http://www.deanstansel.com</a:t>
            </a:r>
            <a:r>
              <a:rPr lang="en-US" sz="2600" b="1" dirty="0" smtClean="0">
                <a:solidFill>
                  <a:schemeClr val="accent4">
                    <a:lumMod val="75000"/>
                  </a:schemeClr>
                </a:solidFill>
                <a:latin typeface="Century Gothic" panose="020B0502020202020204" pitchFamily="34" charset="0"/>
              </a:rPr>
              <a:t> </a:t>
            </a:r>
            <a:endParaRPr lang="en-US" sz="2600" b="1" dirty="0">
              <a:solidFill>
                <a:schemeClr val="accent4">
                  <a:lumMod val="75000"/>
                </a:schemeClr>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Grp="1" noChangeAspect="1" noChangeArrowheads="1"/>
          </p:cNvPicPr>
          <p:nvPr>
            <p:ph idx="1"/>
          </p:nvPr>
        </p:nvPicPr>
        <p:blipFill>
          <a:blip r:embed="rId3" cstate="print"/>
          <a:srcRect/>
          <a:stretch>
            <a:fillRect/>
          </a:stretch>
        </p:blipFill>
        <p:spPr bwMode="auto">
          <a:xfrm>
            <a:off x="2133600" y="-14478"/>
            <a:ext cx="5281422" cy="687247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8064FF45-FF03-4F91-A32A-74ECC657FDA6}"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64FF45-FF03-4F91-A32A-74ECC657FDA6}" type="slidenum">
              <a:rPr lang="en-US" smtClean="0"/>
              <a:pPr/>
              <a:t>11</a:t>
            </a:fld>
            <a:endParaRPr lang="en-US"/>
          </a:p>
        </p:txBody>
      </p:sp>
      <p:pic>
        <p:nvPicPr>
          <p:cNvPr id="123906" name="Picture 2"/>
          <p:cNvPicPr>
            <a:picLocks noGrp="1" noChangeAspect="1" noChangeArrowheads="1"/>
          </p:cNvPicPr>
          <p:nvPr>
            <p:ph idx="1"/>
          </p:nvPr>
        </p:nvPicPr>
        <p:blipFill>
          <a:blip r:embed="rId2" cstate="print"/>
          <a:srcRect/>
          <a:stretch>
            <a:fillRect/>
          </a:stretch>
        </p:blipFill>
        <p:spPr bwMode="auto">
          <a:xfrm>
            <a:off x="2209800" y="-30460"/>
            <a:ext cx="4814094" cy="688846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181600"/>
          </a:xfrm>
        </p:spPr>
        <p:txBody>
          <a:bodyPr/>
          <a:lstStyle/>
          <a:p>
            <a:pPr marL="0" indent="0" algn="ctr">
              <a:buNone/>
            </a:pPr>
            <a:r>
              <a:rPr lang="en-US" sz="4300" dirty="0" smtClean="0">
                <a:latin typeface="Century Gothic" panose="020B0502020202020204" pitchFamily="34" charset="0"/>
              </a:rPr>
              <a:t>An Economic Freedom</a:t>
            </a:r>
          </a:p>
          <a:p>
            <a:pPr marL="0" indent="0" algn="ctr">
              <a:buNone/>
            </a:pPr>
            <a:r>
              <a:rPr lang="en-US" sz="4300" dirty="0" smtClean="0">
                <a:latin typeface="Century Gothic" panose="020B0502020202020204" pitchFamily="34" charset="0"/>
              </a:rPr>
              <a:t>Index of U.S. Metropolitan Areas</a:t>
            </a:r>
          </a:p>
          <a:p>
            <a:pPr marL="0" indent="0" algn="ctr">
              <a:buNone/>
            </a:pPr>
            <a:endParaRPr lang="en-US" sz="1200" b="1" dirty="0" smtClean="0">
              <a:latin typeface="Comic Sans MS" pitchFamily="66" charset="0"/>
            </a:endParaRPr>
          </a:p>
          <a:p>
            <a:pPr marL="0" indent="0" algn="ctr">
              <a:buNone/>
            </a:pPr>
            <a:endParaRPr lang="en-US" sz="1200" b="1" dirty="0">
              <a:latin typeface="Comic Sans MS" pitchFamily="66" charset="0"/>
            </a:endParaRPr>
          </a:p>
          <a:p>
            <a:pPr marL="0" indent="0" algn="ctr">
              <a:buNone/>
            </a:pPr>
            <a:endParaRPr lang="en-US" sz="1200" b="1" dirty="0" smtClean="0">
              <a:latin typeface="Comic Sans MS" pitchFamily="66" charset="0"/>
            </a:endParaRPr>
          </a:p>
          <a:p>
            <a:pPr marL="0" indent="0" algn="ctr">
              <a:buNone/>
            </a:pPr>
            <a:endParaRPr lang="en-US" sz="1200" b="1" dirty="0" smtClean="0">
              <a:latin typeface="Comic Sans MS" pitchFamily="66" charset="0"/>
            </a:endParaRPr>
          </a:p>
          <a:p>
            <a:pPr marL="0" indent="0" algn="ctr">
              <a:buNone/>
            </a:pPr>
            <a:r>
              <a:rPr lang="en-US" sz="4000" dirty="0" smtClean="0">
                <a:solidFill>
                  <a:srgbClr val="00B050"/>
                </a:solidFill>
                <a:latin typeface="Century Gothic" panose="020B0502020202020204" pitchFamily="34" charset="0"/>
              </a:rPr>
              <a:t>Dean Stansel</a:t>
            </a:r>
          </a:p>
          <a:p>
            <a:pPr marL="0" indent="0" algn="ctr">
              <a:buNone/>
            </a:pPr>
            <a:r>
              <a:rPr lang="en-US" dirty="0" smtClean="0">
                <a:solidFill>
                  <a:srgbClr val="00B050"/>
                </a:solidFill>
                <a:latin typeface="Century Gothic" panose="020B0502020202020204" pitchFamily="34" charset="0"/>
              </a:rPr>
              <a:t>Florida Gulf Coast University</a:t>
            </a:r>
          </a:p>
          <a:p>
            <a:pPr marL="0" indent="0" algn="ctr">
              <a:buNone/>
            </a:pPr>
            <a:r>
              <a:rPr lang="en-US" dirty="0" smtClean="0">
                <a:solidFill>
                  <a:srgbClr val="00B050"/>
                </a:solidFill>
                <a:latin typeface="Century Gothic" panose="020B0502020202020204" pitchFamily="34" charset="0"/>
                <a:hlinkClick r:id="rId3"/>
              </a:rPr>
              <a:t>dstansel@fgcu.edu</a:t>
            </a:r>
            <a:endParaRPr lang="en-US" dirty="0" smtClean="0">
              <a:solidFill>
                <a:srgbClr val="00B050"/>
              </a:solidFill>
              <a:latin typeface="Century Gothic" panose="020B0502020202020204" pitchFamily="34" charset="0"/>
            </a:endParaRPr>
          </a:p>
          <a:p>
            <a:pPr marL="0" indent="0" algn="ctr">
              <a:buNone/>
            </a:pPr>
            <a:endParaRPr lang="en-US" sz="1800" dirty="0" smtClean="0">
              <a:solidFill>
                <a:srgbClr val="00B050"/>
              </a:solidFill>
              <a:latin typeface="Century Gothic" panose="020B0502020202020204" pitchFamily="34" charset="0"/>
            </a:endParaRPr>
          </a:p>
          <a:p>
            <a:pPr marL="0" indent="0" algn="ctr">
              <a:buNone/>
            </a:pPr>
            <a:r>
              <a:rPr lang="en-US" i="1" dirty="0" smtClean="0">
                <a:solidFill>
                  <a:srgbClr val="00B050"/>
                </a:solidFill>
                <a:latin typeface="Century Gothic" panose="020B0502020202020204" pitchFamily="34" charset="0"/>
              </a:rPr>
              <a:t>Journal of Regional Analysis and Policy </a:t>
            </a:r>
            <a:r>
              <a:rPr lang="en-US" dirty="0" smtClean="0">
                <a:solidFill>
                  <a:srgbClr val="00B050"/>
                </a:solidFill>
                <a:latin typeface="Century Gothic" panose="020B0502020202020204" pitchFamily="34" charset="0"/>
              </a:rPr>
              <a:t>(</a:t>
            </a:r>
            <a:r>
              <a:rPr lang="en-US" dirty="0" smtClean="0">
                <a:solidFill>
                  <a:srgbClr val="00B050"/>
                </a:solidFill>
                <a:latin typeface="Century Gothic" panose="020B0502020202020204" pitchFamily="34" charset="0"/>
                <a:hlinkClick r:id="rId4"/>
              </a:rPr>
              <a:t>http://www.jrap-journal.org/</a:t>
            </a:r>
            <a:r>
              <a:rPr lang="en-US" dirty="0" smtClean="0">
                <a:solidFill>
                  <a:srgbClr val="00B050"/>
                </a:solidFill>
                <a:latin typeface="Century Gothic" panose="020B0502020202020204" pitchFamily="34" charset="0"/>
              </a:rPr>
              <a:t>)</a:t>
            </a:r>
            <a:r>
              <a:rPr lang="en-US" b="1" dirty="0" smtClean="0">
                <a:latin typeface="Comic Sans MS" pitchFamily="66" charset="0"/>
              </a:rPr>
              <a:t/>
            </a:r>
            <a:br>
              <a:rPr lang="en-US" b="1" dirty="0" smtClean="0">
                <a:latin typeface="Comic Sans MS" pitchFamily="66" charset="0"/>
              </a:rPr>
            </a:b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Object 2"/>
          <p:cNvGraphicFramePr>
            <a:graphicFrameLocks noChangeAspect="1"/>
          </p:cNvGraphicFramePr>
          <p:nvPr/>
        </p:nvGraphicFramePr>
        <p:xfrm>
          <a:off x="762000" y="0"/>
          <a:ext cx="7153275" cy="6418263"/>
        </p:xfrm>
        <a:graphic>
          <a:graphicData uri="http://schemas.openxmlformats.org/presentationml/2006/ole">
            <p:oleObj spid="_x0000_s120849" name="Worksheet" r:id="rId3" imgW="4390880" imgH="2248076" progId="Excel.Sheet.12">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Object 2"/>
          <p:cNvGraphicFramePr>
            <a:graphicFrameLocks noChangeAspect="1"/>
          </p:cNvGraphicFramePr>
          <p:nvPr/>
        </p:nvGraphicFramePr>
        <p:xfrm>
          <a:off x="762000" y="0"/>
          <a:ext cx="7153275" cy="6418263"/>
        </p:xfrm>
        <a:graphic>
          <a:graphicData uri="http://schemas.openxmlformats.org/presentationml/2006/ole">
            <p:oleObj spid="_x0000_s122897" name="Worksheet" r:id="rId3" imgW="4390880" imgH="2248076" progId="Excel.Sheet.12">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381000"/>
            <a:ext cx="8686800" cy="838200"/>
          </a:xfrm>
        </p:spPr>
        <p:txBody>
          <a:bodyPr>
            <a:noAutofit/>
          </a:bodyPr>
          <a:lstStyle/>
          <a:p>
            <a:pPr algn="ctr"/>
            <a:r>
              <a:rPr lang="en-US" sz="4300" dirty="0" smtClean="0">
                <a:latin typeface="Century Gothic" panose="020B0502020202020204" pitchFamily="34" charset="0"/>
                <a:cs typeface="Times New Roman" pitchFamily="18" charset="0"/>
              </a:rPr>
              <a:t>Summary of Results</a:t>
            </a:r>
            <a:endParaRPr lang="en-US" sz="4300" dirty="0">
              <a:latin typeface="Century Gothic" panose="020B0502020202020204" pitchFamily="34" charset="0"/>
              <a:cs typeface="Times New Roman" pitchFamily="18" charset="0"/>
            </a:endParaRPr>
          </a:p>
        </p:txBody>
      </p:sp>
      <p:sp>
        <p:nvSpPr>
          <p:cNvPr id="20483" name="Rectangle 3"/>
          <p:cNvSpPr>
            <a:spLocks noGrp="1" noChangeArrowheads="1"/>
          </p:cNvSpPr>
          <p:nvPr>
            <p:ph idx="1"/>
          </p:nvPr>
        </p:nvSpPr>
        <p:spPr>
          <a:xfrm>
            <a:off x="0" y="1676400"/>
            <a:ext cx="9144000" cy="3733800"/>
          </a:xfrm>
        </p:spPr>
        <p:txBody>
          <a:bodyPr>
            <a:normAutofit/>
          </a:bodyPr>
          <a:lstStyle/>
          <a:p>
            <a:pPr marL="0" indent="0">
              <a:spcBef>
                <a:spcPct val="0"/>
              </a:spcBef>
              <a:spcAft>
                <a:spcPts val="1200"/>
              </a:spcAft>
            </a:pPr>
            <a:r>
              <a:rPr lang="en-US" sz="3600" dirty="0" smtClean="0">
                <a:solidFill>
                  <a:srgbClr val="00B050"/>
                </a:solidFill>
                <a:latin typeface="Century Gothic" panose="020B0502020202020204" pitchFamily="34" charset="0"/>
                <a:cs typeface="Times New Roman" pitchFamily="18" charset="0"/>
              </a:rPr>
              <a:t>All of top 10 are in states with no tax on labor income (FL, NH, SD)</a:t>
            </a:r>
          </a:p>
          <a:p>
            <a:pPr marL="0" indent="0">
              <a:spcBef>
                <a:spcPts val="1200"/>
              </a:spcBef>
              <a:spcAft>
                <a:spcPts val="1200"/>
              </a:spcAft>
            </a:pPr>
            <a:r>
              <a:rPr lang="en-US" sz="3600" dirty="0" smtClean="0">
                <a:solidFill>
                  <a:srgbClr val="00B050"/>
                </a:solidFill>
                <a:latin typeface="Century Gothic" panose="020B0502020202020204" pitchFamily="34" charset="0"/>
                <a:cs typeface="Times New Roman" pitchFamily="18" charset="0"/>
              </a:rPr>
              <a:t>9 of bottom 10 are in California or New York (and 15 of bottom 20)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9144000" cy="1325563"/>
          </a:xfrm>
        </p:spPr>
        <p:txBody>
          <a:bodyPr>
            <a:normAutofit/>
          </a:bodyPr>
          <a:lstStyle/>
          <a:p>
            <a:pPr algn="ctr"/>
            <a:r>
              <a:rPr lang="en-US" sz="4000" dirty="0" smtClean="0">
                <a:solidFill>
                  <a:srgbClr val="00B050"/>
                </a:solidFill>
                <a:latin typeface="Century Gothic" panose="020B0502020202020204" pitchFamily="34" charset="0"/>
              </a:rPr>
              <a:t>Economic Freedom in </a:t>
            </a:r>
            <a:r>
              <a:rPr lang="en-US" sz="4000" dirty="0" smtClean="0">
                <a:solidFill>
                  <a:srgbClr val="00B050"/>
                </a:solidFill>
                <a:latin typeface="Century Gothic" panose="020B0502020202020204" pitchFamily="34" charset="0"/>
              </a:rPr>
              <a:t>Detroit</a:t>
            </a:r>
            <a:endParaRPr lang="en-US" sz="4000" dirty="0">
              <a:solidFill>
                <a:srgbClr val="00B050"/>
              </a:solidFill>
              <a:latin typeface="Century Gothic" panose="020B0502020202020204" pitchFamily="34" charset="0"/>
            </a:endParaRPr>
          </a:p>
        </p:txBody>
      </p:sp>
      <p:sp>
        <p:nvSpPr>
          <p:cNvPr id="3" name="Content Placeholder 2"/>
          <p:cNvSpPr>
            <a:spLocks noGrp="1"/>
          </p:cNvSpPr>
          <p:nvPr>
            <p:ph idx="1"/>
          </p:nvPr>
        </p:nvSpPr>
        <p:spPr>
          <a:xfrm>
            <a:off x="381000" y="1905000"/>
            <a:ext cx="8458200" cy="4271963"/>
          </a:xfrm>
        </p:spPr>
        <p:txBody>
          <a:bodyPr>
            <a:normAutofit lnSpcReduction="10000"/>
          </a:bodyPr>
          <a:lstStyle/>
          <a:p>
            <a:pPr>
              <a:spcAft>
                <a:spcPts val="1200"/>
              </a:spcAft>
            </a:pPr>
            <a:r>
              <a:rPr lang="en-US" sz="4000" b="1" u="sng" dirty="0" smtClean="0">
                <a:latin typeface="Century Gothic" panose="020B0502020202020204" pitchFamily="34" charset="0"/>
              </a:rPr>
              <a:t>Detroit ranked 345</a:t>
            </a:r>
            <a:r>
              <a:rPr lang="en-US" sz="4000" dirty="0" smtClean="0">
                <a:latin typeface="Century Gothic" panose="020B0502020202020204" pitchFamily="34" charset="0"/>
              </a:rPr>
              <a:t> </a:t>
            </a:r>
            <a:r>
              <a:rPr lang="en-US" sz="4000" dirty="0" smtClean="0">
                <a:latin typeface="Century Gothic" panose="020B0502020202020204" pitchFamily="34" charset="0"/>
              </a:rPr>
              <a:t>out of the 384 metropolitan areas in the U.S. </a:t>
            </a:r>
          </a:p>
          <a:p>
            <a:pPr>
              <a:spcAft>
                <a:spcPts val="1200"/>
              </a:spcAft>
            </a:pPr>
            <a:r>
              <a:rPr lang="en-US" sz="4000" dirty="0" smtClean="0">
                <a:latin typeface="Century Gothic" panose="020B0502020202020204" pitchFamily="34" charset="0"/>
              </a:rPr>
              <a:t>It </a:t>
            </a:r>
            <a:r>
              <a:rPr lang="en-US" sz="4000" b="1" u="sng" dirty="0" smtClean="0">
                <a:latin typeface="Century Gothic" panose="020B0502020202020204" pitchFamily="34" charset="0"/>
              </a:rPr>
              <a:t>ranked last among the </a:t>
            </a:r>
            <a:r>
              <a:rPr lang="en-US" sz="4000" b="1" u="sng" dirty="0" smtClean="0">
                <a:latin typeface="Century Gothic" panose="020B0502020202020204" pitchFamily="34" charset="0"/>
              </a:rPr>
              <a:t>15 </a:t>
            </a:r>
            <a:r>
              <a:rPr lang="en-US" sz="4000" dirty="0" smtClean="0">
                <a:latin typeface="Century Gothic" panose="020B0502020202020204" pitchFamily="34" charset="0"/>
              </a:rPr>
              <a:t>metro areas in </a:t>
            </a:r>
            <a:r>
              <a:rPr lang="en-US" sz="4000" dirty="0" smtClean="0">
                <a:latin typeface="Century Gothic" panose="020B0502020202020204" pitchFamily="34" charset="0"/>
              </a:rPr>
              <a:t>Michigan</a:t>
            </a:r>
            <a:r>
              <a:rPr lang="en-US" sz="4000" dirty="0" smtClean="0">
                <a:latin typeface="Century Gothic" panose="020B0502020202020204" pitchFamily="34" charset="0"/>
              </a:rPr>
              <a:t>.</a:t>
            </a:r>
            <a:endParaRPr lang="en-US" sz="4000" dirty="0" smtClean="0">
              <a:latin typeface="Century Gothic" panose="020B0502020202020204" pitchFamily="34" charset="0"/>
            </a:endParaRPr>
          </a:p>
          <a:p>
            <a:r>
              <a:rPr lang="en-US" sz="4000" dirty="0" smtClean="0">
                <a:latin typeface="Century Gothic" panose="020B0502020202020204" pitchFamily="34" charset="0"/>
              </a:rPr>
              <a:t>Highest ranked </a:t>
            </a:r>
            <a:r>
              <a:rPr lang="en-US" sz="4000" dirty="0" smtClean="0">
                <a:latin typeface="Century Gothic" panose="020B0502020202020204" pitchFamily="34" charset="0"/>
              </a:rPr>
              <a:t>Michigan area </a:t>
            </a:r>
            <a:r>
              <a:rPr lang="en-US" sz="4000" dirty="0" smtClean="0">
                <a:latin typeface="Century Gothic" panose="020B0502020202020204" pitchFamily="34" charset="0"/>
              </a:rPr>
              <a:t>is </a:t>
            </a:r>
            <a:r>
              <a:rPr lang="en-US" sz="4000" dirty="0" smtClean="0"/>
              <a:t>Warren-Troy-Farmington </a:t>
            </a:r>
            <a:r>
              <a:rPr lang="en-US" sz="4000" dirty="0" smtClean="0"/>
              <a:t>Hills</a:t>
            </a:r>
            <a:r>
              <a:rPr lang="en-US" sz="4000" dirty="0" smtClean="0">
                <a:latin typeface="Century Gothic" panose="020B0502020202020204" pitchFamily="34" charset="0"/>
              </a:rPr>
              <a:t> </a:t>
            </a:r>
            <a:r>
              <a:rPr lang="en-US" sz="4000" dirty="0" smtClean="0">
                <a:latin typeface="Century Gothic" panose="020B0502020202020204" pitchFamily="34" charset="0"/>
              </a:rPr>
              <a:t>at </a:t>
            </a:r>
            <a:r>
              <a:rPr lang="en-US" sz="4000" b="1" u="sng" dirty="0" smtClean="0">
                <a:latin typeface="Century Gothic" panose="020B0502020202020204" pitchFamily="34" charset="0"/>
              </a:rPr>
              <a:t>1</a:t>
            </a:r>
            <a:r>
              <a:rPr lang="en-US" sz="4000" b="1" u="sng" dirty="0" smtClean="0">
                <a:latin typeface="Century Gothic" panose="020B0502020202020204" pitchFamily="34" charset="0"/>
              </a:rPr>
              <a:t>56</a:t>
            </a:r>
            <a:r>
              <a:rPr lang="en-US" sz="4000" dirty="0" smtClean="0">
                <a:latin typeface="Century Gothic" panose="020B0502020202020204" pitchFamily="34" charset="0"/>
              </a:rPr>
              <a:t> </a:t>
            </a:r>
            <a:r>
              <a:rPr lang="en-US" sz="4000" dirty="0" smtClean="0">
                <a:latin typeface="Century Gothic" panose="020B0502020202020204" pitchFamily="34" charset="0"/>
              </a:rPr>
              <a:t>(the only one in the top ½).</a:t>
            </a:r>
            <a:endParaRPr lang="en-US" sz="4400" dirty="0" smtClean="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064FF45-FF03-4F91-A32A-74ECC657FDA6}" type="slidenum">
              <a:rPr lang="en-US" smtClean="0"/>
              <a:pPr/>
              <a:t>16</a:t>
            </a:fld>
            <a:endParaRPr lang="en-US"/>
          </a:p>
        </p:txBody>
      </p:sp>
    </p:spTree>
    <p:extLst>
      <p:ext uri="{BB962C8B-B14F-4D97-AF65-F5344CB8AC3E}">
        <p14:creationId xmlns="" xmlns:p14="http://schemas.microsoft.com/office/powerpoint/2010/main" val="3220010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04800" y="0"/>
          <a:ext cx="8610601" cy="6553200"/>
        </p:xfrm>
        <a:graphic>
          <a:graphicData uri="http://schemas.openxmlformats.org/drawingml/2006/table">
            <a:tbl>
              <a:tblPr/>
              <a:tblGrid>
                <a:gridCol w="1068902"/>
                <a:gridCol w="5878962"/>
                <a:gridCol w="1662737"/>
              </a:tblGrid>
              <a:tr h="427383">
                <a:tc>
                  <a:txBody>
                    <a:bodyPr/>
                    <a:lstStyle/>
                    <a:p>
                      <a:pPr algn="l" fontAlgn="b"/>
                      <a:r>
                        <a:rPr lang="en-US" sz="2400" b="1" i="0" u="none" strike="noStrike" dirty="0">
                          <a:solidFill>
                            <a:srgbClr val="000000"/>
                          </a:solidFill>
                          <a:latin typeface="Times New Roman"/>
                        </a:rPr>
                        <a:t>Rank</a:t>
                      </a:r>
                    </a:p>
                  </a:txBody>
                  <a:tcPr marL="9525" marR="9525" marT="9525" marB="0" anchor="b">
                    <a:lnL>
                      <a:noFill/>
                    </a:lnL>
                    <a:lnR w="6350" cap="flat" cmpd="sng" algn="ctr">
                      <a:solidFill>
                        <a:srgbClr val="000000"/>
                      </a:solidFill>
                      <a:prstDash val="dash"/>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2400" b="1" i="0" u="none" strike="noStrike" dirty="0">
                          <a:solidFill>
                            <a:srgbClr val="000000"/>
                          </a:solidFill>
                          <a:latin typeface="Times New Roman"/>
                        </a:rPr>
                        <a:t> </a:t>
                      </a:r>
                      <a:r>
                        <a:rPr lang="en-US" sz="2400" b="1" i="0" u="none" strike="noStrike" dirty="0" smtClean="0">
                          <a:solidFill>
                            <a:srgbClr val="000000"/>
                          </a:solidFill>
                          <a:latin typeface="Times New Roman"/>
                        </a:rPr>
                        <a:t>Area</a:t>
                      </a:r>
                      <a:endParaRPr lang="en-US" sz="2400" b="1" i="0" u="none" strike="noStrike" dirty="0">
                        <a:solidFill>
                          <a:srgbClr val="000000"/>
                        </a:solidFill>
                        <a:latin typeface="Times New Roman"/>
                      </a:endParaRP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2400" b="1" i="0" u="none" strike="noStrike" dirty="0">
                          <a:solidFill>
                            <a:srgbClr val="000000"/>
                          </a:solidFill>
                          <a:latin typeface="Times New Roman"/>
                        </a:rPr>
                        <a:t>Overall EFI</a:t>
                      </a:r>
                    </a:p>
                  </a:txBody>
                  <a:tcPr marL="9525" marR="9525" marT="9525" marB="0" anchor="b">
                    <a:lnL w="635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407031">
                <a:tc>
                  <a:txBody>
                    <a:bodyPr/>
                    <a:lstStyle/>
                    <a:p>
                      <a:pPr algn="l" fontAlgn="b"/>
                      <a:r>
                        <a:rPr lang="en-US" sz="2400" b="1" i="0" u="none" strike="noStrike" dirty="0">
                          <a:solidFill>
                            <a:srgbClr val="000000"/>
                          </a:solidFill>
                          <a:latin typeface="Times New Roman"/>
                        </a:rPr>
                        <a:t>156</a:t>
                      </a:r>
                    </a:p>
                  </a:txBody>
                  <a:tcPr marL="9525" marR="9525" marT="9525" marB="0" anchor="b">
                    <a:lnL>
                      <a:noFill/>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2400" b="1" i="0" u="none" strike="noStrike" dirty="0" smtClean="0">
                          <a:solidFill>
                            <a:srgbClr val="000000"/>
                          </a:solidFill>
                          <a:latin typeface="Times New Roman"/>
                        </a:rPr>
                        <a:t>Warren-Troy-Farmington </a:t>
                      </a:r>
                      <a:r>
                        <a:rPr lang="en-US" sz="2400" b="1" i="0" u="none" strike="noStrike" dirty="0">
                          <a:solidFill>
                            <a:srgbClr val="000000"/>
                          </a:solidFill>
                          <a:latin typeface="Times New Roman"/>
                        </a:rPr>
                        <a:t>Hills, MI MD</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en-US" sz="2400" b="1" i="0" u="none" strike="noStrike" dirty="0">
                          <a:solidFill>
                            <a:srgbClr val="000000"/>
                          </a:solidFill>
                          <a:latin typeface="Times New Roman"/>
                        </a:rPr>
                        <a:t>6.96</a:t>
                      </a:r>
                    </a:p>
                  </a:txBody>
                  <a:tcPr marL="9525" marR="9525" marT="9525" marB="0" anchor="b">
                    <a:lnL w="6350" cap="flat" cmpd="sng" algn="ctr">
                      <a:solidFill>
                        <a:srgbClr val="000000"/>
                      </a:solidFill>
                      <a:prstDash val="dash"/>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407031">
                <a:tc>
                  <a:txBody>
                    <a:bodyPr/>
                    <a:lstStyle/>
                    <a:p>
                      <a:pPr algn="l" fontAlgn="b"/>
                      <a:r>
                        <a:rPr lang="en-US" sz="2400" b="1" i="0" u="none" strike="noStrike" dirty="0">
                          <a:solidFill>
                            <a:srgbClr val="000000"/>
                          </a:solidFill>
                          <a:latin typeface="Times New Roman"/>
                        </a:rPr>
                        <a:t>200</a:t>
                      </a:r>
                    </a:p>
                  </a:txBody>
                  <a:tcPr marL="9525" marR="9525" marT="9525"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2400" b="1" i="0" u="none" strike="noStrike" dirty="0">
                          <a:solidFill>
                            <a:srgbClr val="000000"/>
                          </a:solidFill>
                          <a:latin typeface="Times New Roman"/>
                        </a:rPr>
                        <a:t>Ann Arbor, MI MSA</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en-US" sz="2400" b="1" i="0" u="none" strike="noStrike" dirty="0">
                          <a:solidFill>
                            <a:srgbClr val="000000"/>
                          </a:solidFill>
                          <a:latin typeface="Times New Roman"/>
                        </a:rPr>
                        <a:t>6.76</a:t>
                      </a:r>
                    </a:p>
                  </a:txBody>
                  <a:tcPr marL="9525" marR="9525" marT="9525"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07031">
                <a:tc>
                  <a:txBody>
                    <a:bodyPr/>
                    <a:lstStyle/>
                    <a:p>
                      <a:pPr algn="l" fontAlgn="b"/>
                      <a:r>
                        <a:rPr lang="en-US" sz="2400" b="1" i="0" u="none" strike="noStrike" dirty="0">
                          <a:solidFill>
                            <a:srgbClr val="000000"/>
                          </a:solidFill>
                          <a:latin typeface="Times New Roman"/>
                        </a:rPr>
                        <a:t>214</a:t>
                      </a:r>
                    </a:p>
                  </a:txBody>
                  <a:tcPr marL="9525" marR="9525" marT="9525"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2400" b="1" i="0" u="none" strike="noStrike" dirty="0">
                          <a:solidFill>
                            <a:srgbClr val="000000"/>
                          </a:solidFill>
                          <a:latin typeface="Times New Roman"/>
                        </a:rPr>
                        <a:t>Holland-Grand Haven, MI MSA</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en-US" sz="2400" b="1" i="0" u="none" strike="noStrike" dirty="0">
                          <a:solidFill>
                            <a:srgbClr val="000000"/>
                          </a:solidFill>
                          <a:latin typeface="Times New Roman"/>
                        </a:rPr>
                        <a:t>6.68</a:t>
                      </a:r>
                    </a:p>
                  </a:txBody>
                  <a:tcPr marL="9525" marR="9525" marT="9525"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07031">
                <a:tc>
                  <a:txBody>
                    <a:bodyPr/>
                    <a:lstStyle/>
                    <a:p>
                      <a:pPr algn="l" fontAlgn="b"/>
                      <a:r>
                        <a:rPr lang="en-US" sz="2400" b="1" i="0" u="none" strike="noStrike" dirty="0">
                          <a:solidFill>
                            <a:srgbClr val="000000"/>
                          </a:solidFill>
                          <a:latin typeface="Times New Roman"/>
                        </a:rPr>
                        <a:t>231</a:t>
                      </a:r>
                    </a:p>
                  </a:txBody>
                  <a:tcPr marL="9525" marR="9525" marT="9525"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2400" b="1" i="0" u="none" strike="noStrike" dirty="0">
                          <a:solidFill>
                            <a:srgbClr val="000000"/>
                          </a:solidFill>
                          <a:latin typeface="Times New Roman"/>
                        </a:rPr>
                        <a:t>Grand Rapids-Wyoming, MI MSA</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en-US" sz="2400" b="1" i="0" u="none" strike="noStrike" dirty="0">
                          <a:solidFill>
                            <a:srgbClr val="000000"/>
                          </a:solidFill>
                          <a:latin typeface="Times New Roman"/>
                        </a:rPr>
                        <a:t>6.55</a:t>
                      </a:r>
                    </a:p>
                  </a:txBody>
                  <a:tcPr marL="9525" marR="9525" marT="9525"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07031">
                <a:tc>
                  <a:txBody>
                    <a:bodyPr/>
                    <a:lstStyle/>
                    <a:p>
                      <a:pPr algn="l" fontAlgn="b"/>
                      <a:r>
                        <a:rPr lang="en-US" sz="2400" b="1" i="0" u="none" strike="noStrike" dirty="0">
                          <a:solidFill>
                            <a:srgbClr val="000000"/>
                          </a:solidFill>
                          <a:latin typeface="Times New Roman"/>
                        </a:rPr>
                        <a:t>248</a:t>
                      </a:r>
                    </a:p>
                  </a:txBody>
                  <a:tcPr marL="9525" marR="9525" marT="9525"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2400" b="1" i="0" u="none" strike="noStrike" dirty="0">
                          <a:solidFill>
                            <a:srgbClr val="000000"/>
                          </a:solidFill>
                          <a:latin typeface="Times New Roman"/>
                        </a:rPr>
                        <a:t>Jackson, MI MSA</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en-US" sz="2400" b="1" i="0" u="none" strike="noStrike" dirty="0">
                          <a:solidFill>
                            <a:srgbClr val="000000"/>
                          </a:solidFill>
                          <a:latin typeface="Times New Roman"/>
                        </a:rPr>
                        <a:t>6.45</a:t>
                      </a:r>
                    </a:p>
                  </a:txBody>
                  <a:tcPr marL="9525" marR="9525" marT="9525"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07031">
                <a:tc>
                  <a:txBody>
                    <a:bodyPr/>
                    <a:lstStyle/>
                    <a:p>
                      <a:pPr algn="l" fontAlgn="b"/>
                      <a:r>
                        <a:rPr lang="en-US" sz="2400" b="1" i="0" u="none" strike="noStrike" dirty="0">
                          <a:solidFill>
                            <a:srgbClr val="000000"/>
                          </a:solidFill>
                          <a:latin typeface="Times New Roman"/>
                        </a:rPr>
                        <a:t>250</a:t>
                      </a:r>
                    </a:p>
                  </a:txBody>
                  <a:tcPr marL="9525" marR="9525" marT="9525"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2400" b="1" i="0" u="none" strike="noStrike" dirty="0">
                          <a:solidFill>
                            <a:srgbClr val="000000"/>
                          </a:solidFill>
                          <a:latin typeface="Times New Roman"/>
                        </a:rPr>
                        <a:t>Saginaw-Saginaw Township North, MI MSA</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en-US" sz="2400" b="1" i="0" u="none" strike="noStrike" dirty="0">
                          <a:solidFill>
                            <a:srgbClr val="000000"/>
                          </a:solidFill>
                          <a:latin typeface="Times New Roman"/>
                        </a:rPr>
                        <a:t>6.42</a:t>
                      </a:r>
                    </a:p>
                  </a:txBody>
                  <a:tcPr marL="9525" marR="9525" marT="9525"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07031">
                <a:tc>
                  <a:txBody>
                    <a:bodyPr/>
                    <a:lstStyle/>
                    <a:p>
                      <a:pPr algn="l" fontAlgn="b"/>
                      <a:r>
                        <a:rPr lang="en-US" sz="2400" b="1" i="0" u="none" strike="noStrike" dirty="0">
                          <a:solidFill>
                            <a:srgbClr val="000000"/>
                          </a:solidFill>
                          <a:latin typeface="Times New Roman"/>
                        </a:rPr>
                        <a:t>256</a:t>
                      </a:r>
                    </a:p>
                  </a:txBody>
                  <a:tcPr marL="9525" marR="9525" marT="9525"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2400" b="1" i="0" u="none" strike="noStrike" dirty="0">
                          <a:solidFill>
                            <a:srgbClr val="000000"/>
                          </a:solidFill>
                          <a:latin typeface="Times New Roman"/>
                        </a:rPr>
                        <a:t>Kalamazoo-Portage, MI MSA</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en-US" sz="2400" b="1" i="0" u="none" strike="noStrike" dirty="0">
                          <a:solidFill>
                            <a:srgbClr val="000000"/>
                          </a:solidFill>
                          <a:latin typeface="Times New Roman"/>
                        </a:rPr>
                        <a:t>6.40</a:t>
                      </a:r>
                    </a:p>
                  </a:txBody>
                  <a:tcPr marL="9525" marR="9525" marT="9525"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07031">
                <a:tc>
                  <a:txBody>
                    <a:bodyPr/>
                    <a:lstStyle/>
                    <a:p>
                      <a:pPr algn="l" fontAlgn="b"/>
                      <a:r>
                        <a:rPr lang="en-US" sz="2400" b="1" i="0" u="none" strike="noStrike" dirty="0">
                          <a:solidFill>
                            <a:srgbClr val="000000"/>
                          </a:solidFill>
                          <a:latin typeface="Times New Roman"/>
                        </a:rPr>
                        <a:t>264</a:t>
                      </a:r>
                    </a:p>
                  </a:txBody>
                  <a:tcPr marL="9525" marR="9525" marT="9525"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2400" b="1" i="0" u="none" strike="noStrike" dirty="0">
                          <a:solidFill>
                            <a:srgbClr val="000000"/>
                          </a:solidFill>
                          <a:latin typeface="Times New Roman"/>
                        </a:rPr>
                        <a:t>Monroe, MI MSA</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en-US" sz="2400" b="1" i="0" u="none" strike="noStrike" dirty="0">
                          <a:solidFill>
                            <a:srgbClr val="000000"/>
                          </a:solidFill>
                          <a:latin typeface="Times New Roman"/>
                        </a:rPr>
                        <a:t>6.35</a:t>
                      </a:r>
                    </a:p>
                  </a:txBody>
                  <a:tcPr marL="9525" marR="9525" marT="9525"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07031">
                <a:tc>
                  <a:txBody>
                    <a:bodyPr/>
                    <a:lstStyle/>
                    <a:p>
                      <a:pPr algn="l" fontAlgn="b"/>
                      <a:r>
                        <a:rPr lang="en-US" sz="2400" b="1" i="0" u="none" strike="noStrike" dirty="0">
                          <a:solidFill>
                            <a:srgbClr val="000000"/>
                          </a:solidFill>
                          <a:latin typeface="Times New Roman"/>
                        </a:rPr>
                        <a:t>265</a:t>
                      </a:r>
                    </a:p>
                  </a:txBody>
                  <a:tcPr marL="9525" marR="9525" marT="9525"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2400" b="1" i="0" u="none" strike="noStrike" dirty="0">
                          <a:solidFill>
                            <a:srgbClr val="000000"/>
                          </a:solidFill>
                          <a:latin typeface="Times New Roman"/>
                        </a:rPr>
                        <a:t>Niles-Benton Harbor, MI MSA</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en-US" sz="2400" b="1" i="0" u="none" strike="noStrike" dirty="0">
                          <a:solidFill>
                            <a:srgbClr val="000000"/>
                          </a:solidFill>
                          <a:latin typeface="Times New Roman"/>
                        </a:rPr>
                        <a:t>6.35</a:t>
                      </a:r>
                    </a:p>
                  </a:txBody>
                  <a:tcPr marL="9525" marR="9525" marT="9525"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07031">
                <a:tc>
                  <a:txBody>
                    <a:bodyPr/>
                    <a:lstStyle/>
                    <a:p>
                      <a:pPr algn="l" fontAlgn="b"/>
                      <a:r>
                        <a:rPr lang="en-US" sz="2400" b="1" i="0" u="none" strike="noStrike" dirty="0">
                          <a:solidFill>
                            <a:srgbClr val="000000"/>
                          </a:solidFill>
                          <a:latin typeface="Times New Roman"/>
                        </a:rPr>
                        <a:t>281</a:t>
                      </a:r>
                    </a:p>
                  </a:txBody>
                  <a:tcPr marL="9525" marR="9525" marT="9525"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2400" b="1" i="0" u="none" strike="noStrike" dirty="0">
                          <a:solidFill>
                            <a:srgbClr val="000000"/>
                          </a:solidFill>
                          <a:latin typeface="Times New Roman"/>
                        </a:rPr>
                        <a:t>Lansing-East Lansing, MI MSA</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en-US" sz="2400" b="1" i="0" u="none" strike="noStrike" dirty="0">
                          <a:solidFill>
                            <a:srgbClr val="000000"/>
                          </a:solidFill>
                          <a:latin typeface="Times New Roman"/>
                        </a:rPr>
                        <a:t>6.25</a:t>
                      </a:r>
                    </a:p>
                  </a:txBody>
                  <a:tcPr marL="9525" marR="9525" marT="9525"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07031">
                <a:tc>
                  <a:txBody>
                    <a:bodyPr/>
                    <a:lstStyle/>
                    <a:p>
                      <a:pPr algn="l" fontAlgn="b"/>
                      <a:r>
                        <a:rPr lang="en-US" sz="2400" b="1" i="0" u="none" strike="noStrike" dirty="0">
                          <a:solidFill>
                            <a:srgbClr val="000000"/>
                          </a:solidFill>
                          <a:latin typeface="Times New Roman"/>
                        </a:rPr>
                        <a:t>282</a:t>
                      </a:r>
                    </a:p>
                  </a:txBody>
                  <a:tcPr marL="9525" marR="9525" marT="9525"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2400" b="1" i="0" u="none" strike="noStrike" dirty="0">
                          <a:solidFill>
                            <a:srgbClr val="000000"/>
                          </a:solidFill>
                          <a:latin typeface="Times New Roman"/>
                        </a:rPr>
                        <a:t>Battle Creek, MI MSA</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en-US" sz="2400" b="1" i="0" u="none" strike="noStrike" dirty="0">
                          <a:solidFill>
                            <a:srgbClr val="000000"/>
                          </a:solidFill>
                          <a:latin typeface="Times New Roman"/>
                        </a:rPr>
                        <a:t>6.22</a:t>
                      </a:r>
                    </a:p>
                  </a:txBody>
                  <a:tcPr marL="9525" marR="9525" marT="9525"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07031">
                <a:tc>
                  <a:txBody>
                    <a:bodyPr/>
                    <a:lstStyle/>
                    <a:p>
                      <a:pPr algn="l" fontAlgn="b"/>
                      <a:r>
                        <a:rPr lang="en-US" sz="2400" b="1" i="0" u="none" strike="noStrike" dirty="0">
                          <a:solidFill>
                            <a:srgbClr val="000000"/>
                          </a:solidFill>
                          <a:latin typeface="Times New Roman"/>
                        </a:rPr>
                        <a:t>306</a:t>
                      </a:r>
                    </a:p>
                  </a:txBody>
                  <a:tcPr marL="9525" marR="9525" marT="9525"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2400" b="1" i="0" u="none" strike="noStrike" dirty="0">
                          <a:solidFill>
                            <a:srgbClr val="000000"/>
                          </a:solidFill>
                          <a:latin typeface="Times New Roman"/>
                        </a:rPr>
                        <a:t>Muskegon-Norton Shores, MI MSA</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en-US" sz="2400" b="1" i="0" u="none" strike="noStrike" dirty="0">
                          <a:solidFill>
                            <a:srgbClr val="000000"/>
                          </a:solidFill>
                          <a:latin typeface="Times New Roman"/>
                        </a:rPr>
                        <a:t>5.99</a:t>
                      </a:r>
                    </a:p>
                  </a:txBody>
                  <a:tcPr marL="9525" marR="9525" marT="9525"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07031">
                <a:tc>
                  <a:txBody>
                    <a:bodyPr/>
                    <a:lstStyle/>
                    <a:p>
                      <a:pPr algn="l" fontAlgn="b"/>
                      <a:r>
                        <a:rPr lang="en-US" sz="2400" b="1" i="0" u="none" strike="noStrike" dirty="0">
                          <a:solidFill>
                            <a:srgbClr val="000000"/>
                          </a:solidFill>
                          <a:latin typeface="Times New Roman"/>
                        </a:rPr>
                        <a:t>310</a:t>
                      </a:r>
                    </a:p>
                  </a:txBody>
                  <a:tcPr marL="9525" marR="9525" marT="9525"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2400" b="1" i="0" u="none" strike="noStrike" dirty="0">
                          <a:solidFill>
                            <a:srgbClr val="000000"/>
                          </a:solidFill>
                          <a:latin typeface="Times New Roman"/>
                        </a:rPr>
                        <a:t>Flint, MI MSA</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en-US" sz="2400" b="1" i="0" u="none" strike="noStrike" dirty="0">
                          <a:solidFill>
                            <a:srgbClr val="000000"/>
                          </a:solidFill>
                          <a:latin typeface="Times New Roman"/>
                        </a:rPr>
                        <a:t>5.95</a:t>
                      </a:r>
                    </a:p>
                  </a:txBody>
                  <a:tcPr marL="9525" marR="9525" marT="9525"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07031">
                <a:tc>
                  <a:txBody>
                    <a:bodyPr/>
                    <a:lstStyle/>
                    <a:p>
                      <a:pPr algn="l" fontAlgn="b"/>
                      <a:r>
                        <a:rPr lang="en-US" sz="2400" b="1" i="0" u="none" strike="noStrike" dirty="0">
                          <a:solidFill>
                            <a:srgbClr val="000000"/>
                          </a:solidFill>
                          <a:latin typeface="Times New Roman"/>
                        </a:rPr>
                        <a:t>327</a:t>
                      </a:r>
                    </a:p>
                  </a:txBody>
                  <a:tcPr marL="9525" marR="9525" marT="9525"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2400" b="1" i="0" u="none" strike="noStrike" dirty="0">
                          <a:solidFill>
                            <a:srgbClr val="000000"/>
                          </a:solidFill>
                          <a:latin typeface="Times New Roman"/>
                        </a:rPr>
                        <a:t>Bay City, MI MSA</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en-US" sz="2400" b="1" i="0" u="none" strike="noStrike" dirty="0">
                          <a:solidFill>
                            <a:srgbClr val="000000"/>
                          </a:solidFill>
                          <a:latin typeface="Times New Roman"/>
                        </a:rPr>
                        <a:t>5.78</a:t>
                      </a:r>
                    </a:p>
                  </a:txBody>
                  <a:tcPr marL="9525" marR="9525" marT="9525"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27383">
                <a:tc>
                  <a:txBody>
                    <a:bodyPr/>
                    <a:lstStyle/>
                    <a:p>
                      <a:pPr algn="l" fontAlgn="b"/>
                      <a:r>
                        <a:rPr lang="en-US" sz="2400" b="1" i="0" u="none" strike="noStrike" dirty="0">
                          <a:solidFill>
                            <a:srgbClr val="000000"/>
                          </a:solidFill>
                          <a:latin typeface="Times New Roman"/>
                        </a:rPr>
                        <a:t>345</a:t>
                      </a:r>
                    </a:p>
                  </a:txBody>
                  <a:tcPr marL="9525" marR="9525" marT="9525"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400" b="1" i="0" u="none" strike="noStrike" dirty="0" smtClean="0">
                          <a:solidFill>
                            <a:srgbClr val="000000"/>
                          </a:solidFill>
                          <a:latin typeface="Times New Roman"/>
                        </a:rPr>
                        <a:t>Detroit-Livonia-Dearborn</a:t>
                      </a:r>
                      <a:r>
                        <a:rPr lang="en-US" sz="2400" b="1" i="0" u="none" strike="noStrike" dirty="0">
                          <a:solidFill>
                            <a:srgbClr val="000000"/>
                          </a:solidFill>
                          <a:latin typeface="Times New Roman"/>
                        </a:rPr>
                        <a:t>, MI MD</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2400" b="1" i="0" u="none" strike="noStrike" dirty="0">
                          <a:solidFill>
                            <a:srgbClr val="000000"/>
                          </a:solidFill>
                          <a:latin typeface="Times New Roman"/>
                        </a:rPr>
                        <a:t>5.48</a:t>
                      </a:r>
                    </a:p>
                  </a:txBody>
                  <a:tcPr marL="9525" marR="9525" marT="9525"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676400"/>
          </a:xfrm>
        </p:spPr>
        <p:txBody>
          <a:bodyPr>
            <a:noAutofit/>
          </a:bodyPr>
          <a:lstStyle/>
          <a:p>
            <a:pPr algn="ctr"/>
            <a:r>
              <a:rPr lang="en-US" sz="4300" dirty="0" smtClean="0">
                <a:latin typeface="Century Gothic" panose="020B0502020202020204" pitchFamily="34" charset="0"/>
                <a:cs typeface="Times New Roman" pitchFamily="18" charset="0"/>
              </a:rPr>
              <a:t>Why Has Economic </a:t>
            </a:r>
            <a:br>
              <a:rPr lang="en-US" sz="4300" dirty="0" smtClean="0">
                <a:latin typeface="Century Gothic" panose="020B0502020202020204" pitchFamily="34" charset="0"/>
                <a:cs typeface="Times New Roman" pitchFamily="18" charset="0"/>
              </a:rPr>
            </a:br>
            <a:r>
              <a:rPr lang="en-US" sz="4300" dirty="0" smtClean="0">
                <a:latin typeface="Century Gothic" panose="020B0502020202020204" pitchFamily="34" charset="0"/>
                <a:cs typeface="Times New Roman" pitchFamily="18" charset="0"/>
              </a:rPr>
              <a:t>Freedom Declined?</a:t>
            </a:r>
            <a:endParaRPr lang="en-US" sz="4300" dirty="0">
              <a:latin typeface="Century Gothic" panose="020B0502020202020204" pitchFamily="34" charset="0"/>
              <a:cs typeface="Times New Roman" pitchFamily="18" charset="0"/>
            </a:endParaRPr>
          </a:p>
        </p:txBody>
      </p:sp>
      <p:sp>
        <p:nvSpPr>
          <p:cNvPr id="20483" name="Rectangle 3"/>
          <p:cNvSpPr>
            <a:spLocks noGrp="1" noChangeArrowheads="1"/>
          </p:cNvSpPr>
          <p:nvPr>
            <p:ph idx="1"/>
          </p:nvPr>
        </p:nvSpPr>
        <p:spPr>
          <a:xfrm>
            <a:off x="0" y="1905000"/>
            <a:ext cx="9144000" cy="4495800"/>
          </a:xfrm>
        </p:spPr>
        <p:txBody>
          <a:bodyPr>
            <a:normAutofit/>
          </a:bodyPr>
          <a:lstStyle/>
          <a:p>
            <a:pPr marL="0" indent="0">
              <a:spcBef>
                <a:spcPts val="1200"/>
              </a:spcBef>
              <a:spcAft>
                <a:spcPts val="1200"/>
              </a:spcAft>
            </a:pPr>
            <a:r>
              <a:rPr lang="en-US" sz="3600" dirty="0" smtClean="0">
                <a:solidFill>
                  <a:srgbClr val="00B050"/>
                </a:solidFill>
                <a:latin typeface="Century Gothic" panose="020B0502020202020204" pitchFamily="34" charset="0"/>
                <a:cs typeface="Times New Roman" pitchFamily="18" charset="0"/>
              </a:rPr>
              <a:t>Federal spending has doubled since 2000 and tripled since 1990.</a:t>
            </a:r>
          </a:p>
          <a:p>
            <a:pPr marL="0" indent="0">
              <a:spcBef>
                <a:spcPts val="1200"/>
              </a:spcBef>
              <a:spcAft>
                <a:spcPts val="1200"/>
              </a:spcAft>
            </a:pPr>
            <a:r>
              <a:rPr lang="en-US" sz="3600" dirty="0" smtClean="0">
                <a:solidFill>
                  <a:srgbClr val="00B050"/>
                </a:solidFill>
                <a:latin typeface="Century Gothic" panose="020B0502020202020204" pitchFamily="34" charset="0"/>
                <a:cs typeface="Times New Roman" pitchFamily="18" charset="0"/>
              </a:rPr>
              <a:t>Personal income has only gone up by less than half since 2000.</a:t>
            </a:r>
          </a:p>
          <a:p>
            <a:pPr marL="0" indent="0">
              <a:spcBef>
                <a:spcPts val="1200"/>
              </a:spcBef>
              <a:spcAft>
                <a:spcPts val="1200"/>
              </a:spcAft>
            </a:pPr>
            <a:r>
              <a:rPr lang="en-US" sz="3600" dirty="0" smtClean="0">
                <a:solidFill>
                  <a:srgbClr val="00B050"/>
                </a:solidFill>
                <a:latin typeface="Century Gothic" panose="020B0502020202020204" pitchFamily="34" charset="0"/>
                <a:cs typeface="Times New Roman" pitchFamily="18" charset="0"/>
              </a:rPr>
              <a:t>We have an over-spending problem, NOT an under-taxing problem.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64FF45-FF03-4F91-A32A-74ECC657FDA6}" type="slidenum">
              <a:rPr lang="en-US" smtClean="0"/>
              <a:pPr/>
              <a:t>19</a:t>
            </a:fld>
            <a:endParaRPr lang="en-US"/>
          </a:p>
        </p:txBody>
      </p:sp>
      <p:graphicFrame>
        <p:nvGraphicFramePr>
          <p:cNvPr id="5" name="Table 4"/>
          <p:cNvGraphicFramePr>
            <a:graphicFrameLocks noGrp="1"/>
          </p:cNvGraphicFramePr>
          <p:nvPr>
            <p:extLst>
              <p:ext uri="{D42A27DB-BD31-4B8C-83A1-F6EECF244321}">
                <p14:modId xmlns="" xmlns:p14="http://schemas.microsoft.com/office/powerpoint/2010/main" val="3860699269"/>
              </p:ext>
            </p:extLst>
          </p:nvPr>
        </p:nvGraphicFramePr>
        <p:xfrm>
          <a:off x="152400" y="-1"/>
          <a:ext cx="8802419" cy="6598545"/>
        </p:xfrm>
        <a:graphic>
          <a:graphicData uri="http://schemas.openxmlformats.org/drawingml/2006/table">
            <a:tbl>
              <a:tblPr/>
              <a:tblGrid>
                <a:gridCol w="2644304"/>
                <a:gridCol w="2052705"/>
                <a:gridCol w="2052705"/>
                <a:gridCol w="2052705"/>
              </a:tblGrid>
              <a:tr h="614764">
                <a:tc gridSpan="4">
                  <a:txBody>
                    <a:bodyPr/>
                    <a:lstStyle/>
                    <a:p>
                      <a:pPr algn="ctr" rtl="0" fontAlgn="b"/>
                      <a:r>
                        <a:rPr lang="en-US" sz="1800" b="1" i="0" u="none" strike="noStrike" dirty="0">
                          <a:solidFill>
                            <a:srgbClr val="000000"/>
                          </a:solidFill>
                          <a:latin typeface="Arial"/>
                        </a:rPr>
                        <a:t>Table 1.1—SUMMARY OF RECEIPTS, OUTLAYS, AND SURPLUSES OR </a:t>
                      </a:r>
                      <a:r>
                        <a:rPr lang="en-US" sz="1800" b="1" i="0" u="none" strike="noStrike" dirty="0" smtClean="0">
                          <a:solidFill>
                            <a:srgbClr val="000000"/>
                          </a:solidFill>
                          <a:latin typeface="Arial"/>
                        </a:rPr>
                        <a:t>DEFICITS</a:t>
                      </a:r>
                      <a:endParaRPr lang="en-US" sz="1800" b="1" i="0" u="none" strike="noStrike" dirty="0">
                        <a:solidFill>
                          <a:srgbClr val="000000"/>
                        </a:solidFill>
                        <a:latin typeface="Arial"/>
                      </a:endParaRPr>
                    </a:p>
                  </a:txBody>
                  <a:tcPr marL="4787" marR="4787" marT="478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442582">
                <a:tc gridSpan="4">
                  <a:txBody>
                    <a:bodyPr/>
                    <a:lstStyle/>
                    <a:p>
                      <a:pPr algn="ctr" rtl="0" fontAlgn="b"/>
                      <a:r>
                        <a:rPr lang="en-US" sz="1800" b="0" i="0" u="none" strike="noStrike" dirty="0">
                          <a:solidFill>
                            <a:srgbClr val="000000"/>
                          </a:solidFill>
                          <a:latin typeface="Arial"/>
                        </a:rPr>
                        <a:t>(in millions of dollars)</a:t>
                      </a:r>
                    </a:p>
                  </a:txBody>
                  <a:tcPr marL="4787" marR="4787" marT="478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42582">
                <a:tc rowSpan="2">
                  <a:txBody>
                    <a:bodyPr/>
                    <a:lstStyle/>
                    <a:p>
                      <a:pPr algn="ctr" rtl="0" fontAlgn="ctr"/>
                      <a:r>
                        <a:rPr lang="en-US" sz="2800" b="1" i="0" u="none" strike="noStrike" dirty="0">
                          <a:solidFill>
                            <a:srgbClr val="000000"/>
                          </a:solidFill>
                          <a:latin typeface="Arial"/>
                        </a:rPr>
                        <a:t>Year</a:t>
                      </a:r>
                    </a:p>
                  </a:txBody>
                  <a:tcPr marL="4787" marR="4787" marT="47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n-US" sz="2800" b="1" i="0" u="none" strike="noStrike" dirty="0">
                          <a:solidFill>
                            <a:srgbClr val="000000"/>
                          </a:solidFill>
                          <a:latin typeface="Arial"/>
                        </a:rPr>
                        <a:t>Total</a:t>
                      </a:r>
                      <a:endParaRPr lang="en-US" sz="2400" b="1" i="0" u="none" strike="noStrike" dirty="0">
                        <a:solidFill>
                          <a:srgbClr val="000000"/>
                        </a:solidFill>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74238">
                <a:tc vMerge="1">
                  <a:txBody>
                    <a:bodyPr/>
                    <a:lstStyle/>
                    <a:p>
                      <a:endParaRPr lang="en-US"/>
                    </a:p>
                  </a:txBody>
                  <a:tcPr/>
                </a:tc>
                <a:tc>
                  <a:txBody>
                    <a:bodyPr/>
                    <a:lstStyle/>
                    <a:p>
                      <a:pPr algn="ctr" rtl="0" fontAlgn="ctr"/>
                      <a:r>
                        <a:rPr lang="en-US" sz="2800" b="1" i="0" u="none" strike="noStrike" dirty="0">
                          <a:solidFill>
                            <a:srgbClr val="000000"/>
                          </a:solidFill>
                          <a:latin typeface="Arial"/>
                        </a:rPr>
                        <a:t>Receipts</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Arial"/>
                        </a:rPr>
                        <a:t>Outlays</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Arial"/>
                        </a:rPr>
                        <a:t>Surplus or Deficit (−)</a:t>
                      </a:r>
                    </a:p>
                  </a:txBody>
                  <a:tcPr marL="4787" marR="4787" marT="47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0915">
                <a:tc>
                  <a:txBody>
                    <a:bodyPr/>
                    <a:lstStyle/>
                    <a:p>
                      <a:pPr algn="l" rtl="0" fontAlgn="b"/>
                      <a:r>
                        <a:rPr lang="en-US" sz="2800" b="1" i="0" u="none" strike="noStrike" dirty="0" smtClean="0">
                          <a:solidFill>
                            <a:srgbClr val="000000"/>
                          </a:solidFill>
                          <a:latin typeface="Arial"/>
                        </a:rPr>
                        <a:t>1990</a:t>
                      </a:r>
                      <a:endParaRPr lang="en-US" sz="2800" b="1" i="0" u="none" strike="noStrike" dirty="0">
                        <a:solidFill>
                          <a:srgbClr val="000000"/>
                        </a:solidFill>
                        <a:latin typeface="Arial"/>
                      </a:endParaRPr>
                    </a:p>
                  </a:txBody>
                  <a:tcPr marL="4787" marR="4787" marT="4787"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2800" b="1" i="0" u="none" strike="noStrike" dirty="0" smtClean="0">
                          <a:solidFill>
                            <a:srgbClr val="000000"/>
                          </a:solidFill>
                          <a:latin typeface="Arial"/>
                        </a:rPr>
                        <a:t>1,031,958</a:t>
                      </a:r>
                      <a:endParaRPr lang="en-US" sz="2800" b="1" i="0" u="none" strike="noStrike" dirty="0">
                        <a:solidFill>
                          <a:srgbClr val="000000"/>
                        </a:solidFill>
                        <a:latin typeface="Arial"/>
                      </a:endParaRPr>
                    </a:p>
                  </a:txBody>
                  <a:tcPr marL="4787" marR="4787" marT="47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rtl="0" fontAlgn="b"/>
                      <a:r>
                        <a:rPr lang="en-US" sz="2800" b="1" i="0" u="none" strike="noStrike" dirty="0" smtClean="0">
                          <a:solidFill>
                            <a:srgbClr val="000000"/>
                          </a:solidFill>
                          <a:latin typeface="Arial"/>
                        </a:rPr>
                        <a:t>1,252,994</a:t>
                      </a:r>
                      <a:endParaRPr lang="en-US" sz="2800" b="1" i="0" u="none" strike="noStrike" dirty="0">
                        <a:solidFill>
                          <a:srgbClr val="000000"/>
                        </a:solidFill>
                        <a:latin typeface="Arial"/>
                      </a:endParaRPr>
                    </a:p>
                  </a:txBody>
                  <a:tcPr marL="4787" marR="4787" marT="47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rtl="0" fontAlgn="b"/>
                      <a:r>
                        <a:rPr lang="en-US" sz="2800" b="1" i="0" u="none" strike="noStrike" dirty="0" smtClean="0">
                          <a:solidFill>
                            <a:srgbClr val="000000"/>
                          </a:solidFill>
                          <a:latin typeface="Arial"/>
                        </a:rPr>
                        <a:t>-152,639</a:t>
                      </a:r>
                      <a:endParaRPr lang="en-US" sz="2800" b="1" i="0" u="none" strike="noStrike" dirty="0">
                        <a:solidFill>
                          <a:srgbClr val="000000"/>
                        </a:solidFill>
                        <a:latin typeface="Arial"/>
                      </a:endParaRPr>
                    </a:p>
                  </a:txBody>
                  <a:tcPr marL="4787" marR="4787" marT="4787"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490915">
                <a:tc>
                  <a:txBody>
                    <a:bodyPr/>
                    <a:lstStyle/>
                    <a:p>
                      <a:pPr algn="l" rtl="0" fontAlgn="b"/>
                      <a:r>
                        <a:rPr lang="en-US" sz="2800" b="1" i="0" u="none" strike="noStrike" dirty="0">
                          <a:solidFill>
                            <a:srgbClr val="000000"/>
                          </a:solidFill>
                          <a:latin typeface="Arial"/>
                        </a:rPr>
                        <a:t>2000</a:t>
                      </a:r>
                    </a:p>
                  </a:txBody>
                  <a:tcPr marL="4787" marR="4787" marT="4787" marB="0" anchor="b">
                    <a:lnL>
                      <a:noFill/>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a:txBody>
                    <a:bodyPr/>
                    <a:lstStyle/>
                    <a:p>
                      <a:pPr algn="r" rtl="0" fontAlgn="b"/>
                      <a:r>
                        <a:rPr lang="en-US" sz="2800" b="1" i="0" u="none" strike="noStrike" dirty="0">
                          <a:solidFill>
                            <a:srgbClr val="000000"/>
                          </a:solidFill>
                          <a:latin typeface="Arial"/>
                        </a:rPr>
                        <a:t>2,025,191</a:t>
                      </a:r>
                    </a:p>
                  </a:txBody>
                  <a:tcPr marL="4787" marR="4787" marT="47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FFFF00"/>
                    </a:solidFill>
                  </a:tcPr>
                </a:tc>
                <a:tc>
                  <a:txBody>
                    <a:bodyPr/>
                    <a:lstStyle/>
                    <a:p>
                      <a:pPr algn="r" rtl="0" fontAlgn="b"/>
                      <a:r>
                        <a:rPr lang="en-US" sz="2800" b="1" i="0" u="none" strike="noStrike" dirty="0">
                          <a:solidFill>
                            <a:srgbClr val="000000"/>
                          </a:solidFill>
                          <a:latin typeface="Arial"/>
                        </a:rPr>
                        <a:t>1,788,950</a:t>
                      </a:r>
                    </a:p>
                  </a:txBody>
                  <a:tcPr marL="4787" marR="4787" marT="47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FFFF00"/>
                    </a:solidFill>
                  </a:tcPr>
                </a:tc>
                <a:tc>
                  <a:txBody>
                    <a:bodyPr/>
                    <a:lstStyle/>
                    <a:p>
                      <a:pPr algn="r" rtl="0" fontAlgn="b"/>
                      <a:r>
                        <a:rPr lang="en-US" sz="2800" b="1" i="0" u="none" strike="noStrike" dirty="0">
                          <a:solidFill>
                            <a:srgbClr val="000000"/>
                          </a:solidFill>
                          <a:latin typeface="Arial"/>
                        </a:rPr>
                        <a:t>236,241</a:t>
                      </a:r>
                    </a:p>
                  </a:txBody>
                  <a:tcPr marL="4787" marR="4787" marT="4787" marB="0" anchor="b">
                    <a:lnL w="6350" cap="flat" cmpd="sng" algn="ctr">
                      <a:solidFill>
                        <a:srgbClr val="000000"/>
                      </a:solidFill>
                      <a:prstDash val="solid"/>
                      <a:round/>
                      <a:headEnd type="none" w="med" len="med"/>
                      <a:tailEnd type="none" w="med" len="med"/>
                    </a:lnL>
                    <a:lnR>
                      <a:noFill/>
                    </a:lnR>
                    <a:lnT w="6350" cap="flat" cmpd="sng" algn="ctr">
                      <a:noFill/>
                      <a:prstDash val="solid"/>
                      <a:round/>
                      <a:headEnd type="none" w="med" len="med"/>
                      <a:tailEnd type="none" w="med" len="med"/>
                    </a:lnT>
                    <a:lnB>
                      <a:noFill/>
                    </a:lnB>
                    <a:solidFill>
                      <a:srgbClr val="FFFF00"/>
                    </a:solidFill>
                  </a:tcPr>
                </a:tc>
              </a:tr>
              <a:tr h="490915">
                <a:tc>
                  <a:txBody>
                    <a:bodyPr/>
                    <a:lstStyle/>
                    <a:p>
                      <a:pPr algn="l" rtl="0" fontAlgn="b"/>
                      <a:r>
                        <a:rPr lang="en-US" sz="2800" b="1" i="0" u="none" strike="noStrike" dirty="0">
                          <a:solidFill>
                            <a:srgbClr val="000000"/>
                          </a:solidFill>
                          <a:latin typeface="Arial"/>
                        </a:rPr>
                        <a:t>2004</a:t>
                      </a:r>
                    </a:p>
                  </a:txBody>
                  <a:tcPr marL="4787" marR="4787" marT="47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2800" b="1" i="0" u="none" strike="noStrike" dirty="0">
                          <a:solidFill>
                            <a:srgbClr val="000000"/>
                          </a:solidFill>
                          <a:latin typeface="Arial"/>
                        </a:rPr>
                        <a:t>1,880,114</a:t>
                      </a:r>
                    </a:p>
                  </a:txBody>
                  <a:tcPr marL="4787" marR="4787" marT="47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2800" b="1" i="0" u="none" strike="noStrike" dirty="0">
                          <a:solidFill>
                            <a:srgbClr val="000000"/>
                          </a:solidFill>
                          <a:latin typeface="Arial"/>
                        </a:rPr>
                        <a:t>2,292,841</a:t>
                      </a:r>
                    </a:p>
                  </a:txBody>
                  <a:tcPr marL="4787" marR="4787" marT="47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2800" b="1" i="0" u="none" strike="noStrike" dirty="0">
                          <a:solidFill>
                            <a:srgbClr val="000000"/>
                          </a:solidFill>
                          <a:latin typeface="Arial"/>
                        </a:rPr>
                        <a:t>-412,727</a:t>
                      </a:r>
                    </a:p>
                  </a:txBody>
                  <a:tcPr marL="4787" marR="4787" marT="4787" marB="0" anchor="b">
                    <a:lnL w="6350" cap="flat" cmpd="sng" algn="ctr">
                      <a:solidFill>
                        <a:srgbClr val="000000"/>
                      </a:solidFill>
                      <a:prstDash val="solid"/>
                      <a:round/>
                      <a:headEnd type="none" w="med" len="med"/>
                      <a:tailEnd type="none" w="med" len="med"/>
                    </a:lnL>
                    <a:lnR>
                      <a:noFill/>
                    </a:lnR>
                    <a:lnT>
                      <a:noFill/>
                    </a:lnT>
                    <a:lnB>
                      <a:noFill/>
                    </a:lnB>
                  </a:tcPr>
                </a:tc>
              </a:tr>
              <a:tr h="490915">
                <a:tc>
                  <a:txBody>
                    <a:bodyPr/>
                    <a:lstStyle/>
                    <a:p>
                      <a:pPr algn="l" rtl="0" fontAlgn="b"/>
                      <a:r>
                        <a:rPr lang="en-US" sz="2800" b="1" i="0" u="none" strike="noStrike" dirty="0">
                          <a:solidFill>
                            <a:srgbClr val="000000"/>
                          </a:solidFill>
                          <a:latin typeface="Arial"/>
                        </a:rPr>
                        <a:t>2008</a:t>
                      </a:r>
                    </a:p>
                  </a:txBody>
                  <a:tcPr marL="4787" marR="4787" marT="47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2800" b="1" i="0" u="none" strike="noStrike">
                          <a:solidFill>
                            <a:srgbClr val="000000"/>
                          </a:solidFill>
                          <a:latin typeface="Arial"/>
                        </a:rPr>
                        <a:t>2,523,991</a:t>
                      </a:r>
                    </a:p>
                  </a:txBody>
                  <a:tcPr marL="4787" marR="4787" marT="47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2800" b="1" i="0" u="none" strike="noStrike" dirty="0">
                          <a:solidFill>
                            <a:srgbClr val="000000"/>
                          </a:solidFill>
                          <a:latin typeface="Arial"/>
                        </a:rPr>
                        <a:t>2,982,544</a:t>
                      </a:r>
                    </a:p>
                  </a:txBody>
                  <a:tcPr marL="4787" marR="4787" marT="47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2800" b="1" i="0" u="none" strike="noStrike" dirty="0">
                          <a:solidFill>
                            <a:srgbClr val="000000"/>
                          </a:solidFill>
                          <a:latin typeface="Arial"/>
                        </a:rPr>
                        <a:t>-458,553</a:t>
                      </a:r>
                    </a:p>
                  </a:txBody>
                  <a:tcPr marL="4787" marR="4787" marT="4787" marB="0" anchor="b">
                    <a:lnL w="6350" cap="flat" cmpd="sng" algn="ctr">
                      <a:solidFill>
                        <a:srgbClr val="000000"/>
                      </a:solidFill>
                      <a:prstDash val="solid"/>
                      <a:round/>
                      <a:headEnd type="none" w="med" len="med"/>
                      <a:tailEnd type="none" w="med" len="med"/>
                    </a:lnL>
                    <a:lnR>
                      <a:noFill/>
                    </a:lnR>
                    <a:lnT>
                      <a:noFill/>
                    </a:lnT>
                    <a:lnB>
                      <a:noFill/>
                    </a:lnB>
                  </a:tcPr>
                </a:tc>
              </a:tr>
              <a:tr h="490915">
                <a:tc>
                  <a:txBody>
                    <a:bodyPr/>
                    <a:lstStyle/>
                    <a:p>
                      <a:pPr algn="l" rtl="0" fontAlgn="b"/>
                      <a:r>
                        <a:rPr lang="en-US" sz="2800" b="1" i="0" u="none" strike="noStrike" dirty="0" smtClean="0">
                          <a:solidFill>
                            <a:srgbClr val="000000"/>
                          </a:solidFill>
                          <a:latin typeface="Arial"/>
                        </a:rPr>
                        <a:t>2012</a:t>
                      </a:r>
                      <a:endParaRPr lang="en-US" sz="2800" b="1" i="0" u="none" strike="noStrike" dirty="0">
                        <a:solidFill>
                          <a:srgbClr val="000000"/>
                        </a:solidFill>
                        <a:latin typeface="Arial"/>
                      </a:endParaRPr>
                    </a:p>
                  </a:txBody>
                  <a:tcPr marL="4787" marR="4787" marT="4787" marB="0" anchor="b">
                    <a:lnL>
                      <a:noFill/>
                    </a:lnL>
                    <a:lnR w="635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rtl="0" fontAlgn="b"/>
                      <a:r>
                        <a:rPr lang="en-US" sz="2800" b="1" i="0" u="none" strike="noStrike" dirty="0" smtClean="0">
                          <a:solidFill>
                            <a:srgbClr val="000000"/>
                          </a:solidFill>
                          <a:latin typeface="Arial"/>
                        </a:rPr>
                        <a:t>2,450,164</a:t>
                      </a:r>
                      <a:endParaRPr lang="en-US" sz="2800" b="1" i="0" u="none" strike="noStrike" dirty="0">
                        <a:solidFill>
                          <a:srgbClr val="000000"/>
                        </a:solidFill>
                        <a:latin typeface="Arial"/>
                      </a:endParaRPr>
                    </a:p>
                  </a:txBody>
                  <a:tcPr marL="4787" marR="4787" marT="47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noFill/>
                  </a:tcPr>
                </a:tc>
                <a:tc>
                  <a:txBody>
                    <a:bodyPr/>
                    <a:lstStyle/>
                    <a:p>
                      <a:pPr algn="r" rtl="0" fontAlgn="b"/>
                      <a:r>
                        <a:rPr lang="en-US" sz="2800" b="1" i="0" u="none" strike="noStrike" dirty="0" smtClean="0">
                          <a:solidFill>
                            <a:srgbClr val="000000"/>
                          </a:solidFill>
                          <a:latin typeface="Arial"/>
                        </a:rPr>
                        <a:t>3,537,127</a:t>
                      </a:r>
                      <a:endParaRPr lang="en-US" sz="2800" b="1" i="0" u="none" strike="noStrike" dirty="0">
                        <a:solidFill>
                          <a:srgbClr val="000000"/>
                        </a:solidFill>
                        <a:latin typeface="Arial"/>
                      </a:endParaRPr>
                    </a:p>
                  </a:txBody>
                  <a:tcPr marL="4787" marR="4787" marT="47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noFill/>
                  </a:tcPr>
                </a:tc>
                <a:tc>
                  <a:txBody>
                    <a:bodyPr/>
                    <a:lstStyle/>
                    <a:p>
                      <a:pPr algn="r" rtl="0" fontAlgn="b"/>
                      <a:r>
                        <a:rPr lang="en-US" sz="2800" b="1" i="0" u="none" strike="noStrike" dirty="0" smtClean="0">
                          <a:solidFill>
                            <a:srgbClr val="000000"/>
                          </a:solidFill>
                          <a:latin typeface="Arial"/>
                        </a:rPr>
                        <a:t>-1,086,963</a:t>
                      </a:r>
                      <a:endParaRPr lang="en-US" sz="2800" b="1" i="0" u="none" strike="noStrike" dirty="0">
                        <a:solidFill>
                          <a:srgbClr val="000000"/>
                        </a:solidFill>
                        <a:latin typeface="Arial"/>
                      </a:endParaRPr>
                    </a:p>
                  </a:txBody>
                  <a:tcPr marL="4787" marR="4787" marT="4787" marB="0" anchor="b">
                    <a:lnL w="635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noFill/>
                  </a:tcPr>
                </a:tc>
              </a:tr>
              <a:tr h="490915">
                <a:tc>
                  <a:txBody>
                    <a:bodyPr/>
                    <a:lstStyle/>
                    <a:p>
                      <a:pPr algn="l" rtl="0" fontAlgn="b"/>
                      <a:r>
                        <a:rPr lang="en-US" sz="2800" b="1" i="0" u="none" strike="noStrike" dirty="0" smtClean="0">
                          <a:solidFill>
                            <a:srgbClr val="000000"/>
                          </a:solidFill>
                          <a:latin typeface="Arial"/>
                        </a:rPr>
                        <a:t>2014 </a:t>
                      </a:r>
                      <a:r>
                        <a:rPr lang="en-US" sz="2800" b="1" i="0" u="none" strike="noStrike" dirty="0">
                          <a:solidFill>
                            <a:srgbClr val="000000"/>
                          </a:solidFill>
                          <a:latin typeface="Arial"/>
                        </a:rPr>
                        <a:t>estimate</a:t>
                      </a:r>
                    </a:p>
                  </a:txBody>
                  <a:tcPr marL="4787" marR="4787" marT="4787"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rtl="0" fontAlgn="b"/>
                      <a:r>
                        <a:rPr lang="en-US" sz="2800" b="1" i="0" u="none" strike="noStrike" dirty="0" smtClean="0">
                          <a:solidFill>
                            <a:srgbClr val="000000"/>
                          </a:solidFill>
                          <a:latin typeface="Arial"/>
                        </a:rPr>
                        <a:t>3,001,721</a:t>
                      </a:r>
                      <a:endParaRPr lang="en-US" sz="2800" b="1" i="0" u="none" strike="noStrike" dirty="0">
                        <a:solidFill>
                          <a:srgbClr val="000000"/>
                        </a:solidFill>
                        <a:latin typeface="Arial"/>
                      </a:endParaRPr>
                    </a:p>
                  </a:txBody>
                  <a:tcPr marL="4787" marR="4787" marT="47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2800" b="1" i="0" u="none" strike="noStrike" dirty="0" smtClean="0">
                          <a:solidFill>
                            <a:srgbClr val="000000"/>
                          </a:solidFill>
                          <a:latin typeface="Arial"/>
                        </a:rPr>
                        <a:t>3,650,526</a:t>
                      </a:r>
                      <a:endParaRPr lang="en-US" sz="2800" b="1" i="0" u="none" strike="noStrike" dirty="0">
                        <a:solidFill>
                          <a:srgbClr val="000000"/>
                        </a:solidFill>
                        <a:latin typeface="Arial"/>
                      </a:endParaRPr>
                    </a:p>
                  </a:txBody>
                  <a:tcPr marL="4787" marR="4787" marT="47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2800" b="1" i="0" u="none" strike="noStrike" dirty="0" smtClean="0">
                          <a:solidFill>
                            <a:srgbClr val="000000"/>
                          </a:solidFill>
                          <a:latin typeface="Arial"/>
                        </a:rPr>
                        <a:t>-648,805</a:t>
                      </a:r>
                      <a:endParaRPr lang="en-US" sz="2800" b="1" i="0" u="none" strike="noStrike" dirty="0">
                        <a:solidFill>
                          <a:srgbClr val="000000"/>
                        </a:solidFill>
                        <a:latin typeface="Arial"/>
                      </a:endParaRPr>
                    </a:p>
                  </a:txBody>
                  <a:tcPr marL="4787" marR="4787" marT="4787"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00"/>
                    </a:solidFill>
                  </a:tcPr>
                </a:tc>
              </a:tr>
              <a:tr h="614764">
                <a:tc gridSpan="4">
                  <a:txBody>
                    <a:bodyPr/>
                    <a:lstStyle/>
                    <a:p>
                      <a:pPr algn="l" rtl="0" fontAlgn="b"/>
                      <a:r>
                        <a:rPr lang="en-US" sz="2400" b="0" i="0" u="none" strike="noStrike" dirty="0">
                          <a:solidFill>
                            <a:srgbClr val="000000"/>
                          </a:solidFill>
                          <a:latin typeface="Arial"/>
                        </a:rPr>
                        <a:t>Source: Historical Tables of the Budget, </a:t>
                      </a:r>
                      <a:r>
                        <a:rPr lang="en-US" sz="2400" b="0" i="0" u="none" strike="noStrike" dirty="0" smtClean="0">
                          <a:solidFill>
                            <a:srgbClr val="000000"/>
                          </a:solidFill>
                          <a:latin typeface="Arial"/>
                        </a:rPr>
                        <a:t>FY2015, </a:t>
                      </a:r>
                      <a:r>
                        <a:rPr lang="en-US" sz="2400" b="0" i="0" u="none" strike="noStrike" dirty="0">
                          <a:solidFill>
                            <a:srgbClr val="000000"/>
                          </a:solidFill>
                          <a:latin typeface="Arial"/>
                        </a:rPr>
                        <a:t>Office of Management and Budget.</a:t>
                      </a:r>
                    </a:p>
                  </a:txBody>
                  <a:tcPr marL="4787" marR="4787" marT="4787"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442582">
                <a:tc gridSpan="4">
                  <a:txBody>
                    <a:bodyPr/>
                    <a:lstStyle/>
                    <a:p>
                      <a:pPr algn="l" rtl="0" fontAlgn="b"/>
                      <a:r>
                        <a:rPr lang="en-US" sz="2400" b="0" i="0" u="none" strike="noStrike" dirty="0">
                          <a:solidFill>
                            <a:srgbClr val="000000"/>
                          </a:solidFill>
                          <a:latin typeface="Arial"/>
                        </a:rPr>
                        <a:t>http://www.whitehouse.gov/omb/budget/Historicals </a:t>
                      </a:r>
                    </a:p>
                  </a:txBody>
                  <a:tcPr marL="4787" marR="4787" marT="478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4562"/>
          </a:xfrm>
        </p:spPr>
        <p:txBody>
          <a:bodyPr>
            <a:noAutofit/>
          </a:bodyPr>
          <a:lstStyle/>
          <a:p>
            <a:pPr algn="ctr"/>
            <a:r>
              <a:rPr lang="en-US" sz="4300" dirty="0" smtClean="0">
                <a:solidFill>
                  <a:schemeClr val="tx1"/>
                </a:solidFill>
                <a:latin typeface="Century Gothic" panose="020B0502020202020204" pitchFamily="34" charset="0"/>
              </a:rPr>
              <a:t>Land of the Free?</a:t>
            </a:r>
            <a:endParaRPr lang="en-US" sz="4300"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2590800" y="990600"/>
            <a:ext cx="6575685" cy="5730876"/>
          </a:xfrm>
        </p:spPr>
        <p:txBody>
          <a:bodyPr>
            <a:noAutofit/>
          </a:bodyPr>
          <a:lstStyle/>
          <a:p>
            <a:pPr marL="0" indent="0">
              <a:buNone/>
              <a:tabLst>
                <a:tab pos="4343400" algn="l"/>
              </a:tabLst>
            </a:pPr>
            <a:r>
              <a:rPr lang="en-US" sz="3200" u="sng" dirty="0" smtClean="0">
                <a:solidFill>
                  <a:srgbClr val="00B050"/>
                </a:solidFill>
                <a:latin typeface="Century Gothic" panose="020B0502020202020204" pitchFamily="34" charset="0"/>
              </a:rPr>
              <a:t>2000 EFW Rankings</a:t>
            </a:r>
            <a:r>
              <a:rPr lang="en-US" sz="3200" dirty="0" smtClean="0">
                <a:solidFill>
                  <a:srgbClr val="00B050"/>
                </a:solidFill>
                <a:latin typeface="Century Gothic" panose="020B0502020202020204" pitchFamily="34" charset="0"/>
              </a:rPr>
              <a:t>	</a:t>
            </a:r>
            <a:endParaRPr lang="en-US" sz="3200" u="sng" dirty="0" smtClean="0">
              <a:solidFill>
                <a:srgbClr val="00B050"/>
              </a:solidFill>
              <a:latin typeface="Century Gothic" panose="020B0502020202020204" pitchFamily="34" charset="0"/>
            </a:endParaRPr>
          </a:p>
          <a:p>
            <a:pPr marL="0" indent="0">
              <a:buNone/>
              <a:tabLst>
                <a:tab pos="4343400" algn="l"/>
              </a:tabLst>
            </a:pPr>
            <a:r>
              <a:rPr lang="en-US" sz="3200" dirty="0" smtClean="0">
                <a:solidFill>
                  <a:srgbClr val="00B050"/>
                </a:solidFill>
                <a:latin typeface="Century Gothic" panose="020B0502020202020204" pitchFamily="34" charset="0"/>
              </a:rPr>
              <a:t>1-Hong Kong	</a:t>
            </a:r>
          </a:p>
          <a:p>
            <a:pPr marL="0" indent="0">
              <a:buNone/>
              <a:tabLst>
                <a:tab pos="4343400" algn="l"/>
              </a:tabLst>
            </a:pPr>
            <a:r>
              <a:rPr lang="en-US" sz="3200" b="1" u="sng" dirty="0" smtClean="0">
                <a:solidFill>
                  <a:srgbClr val="00B050"/>
                </a:solidFill>
                <a:latin typeface="Century Gothic" panose="020B0502020202020204" pitchFamily="34" charset="0"/>
              </a:rPr>
              <a:t>2-United States</a:t>
            </a:r>
            <a:r>
              <a:rPr lang="en-US" sz="3200" dirty="0" smtClean="0">
                <a:solidFill>
                  <a:srgbClr val="00B050"/>
                </a:solidFill>
                <a:latin typeface="Century Gothic" panose="020B0502020202020204" pitchFamily="34" charset="0"/>
              </a:rPr>
              <a:t>	</a:t>
            </a:r>
          </a:p>
          <a:p>
            <a:pPr marL="0" indent="0">
              <a:buNone/>
              <a:tabLst>
                <a:tab pos="4343400" algn="l"/>
              </a:tabLst>
            </a:pPr>
            <a:r>
              <a:rPr lang="en-US" sz="3200" dirty="0" smtClean="0">
                <a:solidFill>
                  <a:srgbClr val="00B050"/>
                </a:solidFill>
                <a:latin typeface="Century Gothic" panose="020B0502020202020204" pitchFamily="34" charset="0"/>
              </a:rPr>
              <a:t>3-Switzerland	</a:t>
            </a:r>
          </a:p>
          <a:p>
            <a:pPr marL="0" indent="0">
              <a:buNone/>
              <a:tabLst>
                <a:tab pos="4343400" algn="l"/>
              </a:tabLst>
            </a:pPr>
            <a:r>
              <a:rPr lang="en-US" sz="3200" dirty="0" smtClean="0">
                <a:solidFill>
                  <a:srgbClr val="00B050"/>
                </a:solidFill>
                <a:latin typeface="Century Gothic" panose="020B0502020202020204" pitchFamily="34" charset="0"/>
              </a:rPr>
              <a:t>4-Singapore	</a:t>
            </a:r>
          </a:p>
          <a:p>
            <a:pPr marL="0" indent="0">
              <a:buNone/>
              <a:tabLst>
                <a:tab pos="4343400" algn="l"/>
              </a:tabLst>
            </a:pPr>
            <a:r>
              <a:rPr lang="en-US" sz="3200" dirty="0" smtClean="0">
                <a:solidFill>
                  <a:srgbClr val="00B050"/>
                </a:solidFill>
                <a:latin typeface="Century Gothic" panose="020B0502020202020204" pitchFamily="34" charset="0"/>
              </a:rPr>
              <a:t>5-New Zealand	</a:t>
            </a:r>
          </a:p>
          <a:p>
            <a:pPr marL="0" indent="0">
              <a:buNone/>
              <a:tabLst>
                <a:tab pos="4343400" algn="l"/>
              </a:tabLst>
            </a:pPr>
            <a:r>
              <a:rPr lang="en-US" sz="3200" dirty="0" smtClean="0">
                <a:solidFill>
                  <a:srgbClr val="00B050"/>
                </a:solidFill>
                <a:latin typeface="Century Gothic" panose="020B0502020202020204" pitchFamily="34" charset="0"/>
              </a:rPr>
              <a:t>6-United Kingdom	</a:t>
            </a:r>
          </a:p>
          <a:p>
            <a:pPr marL="0" indent="0">
              <a:buNone/>
              <a:tabLst>
                <a:tab pos="4343400" algn="l"/>
              </a:tabLst>
            </a:pPr>
            <a:r>
              <a:rPr lang="en-US" sz="3200" dirty="0" smtClean="0">
                <a:solidFill>
                  <a:srgbClr val="00B050"/>
                </a:solidFill>
                <a:latin typeface="Century Gothic" panose="020B0502020202020204" pitchFamily="34" charset="0"/>
              </a:rPr>
              <a:t>7-Canada	</a:t>
            </a:r>
          </a:p>
          <a:p>
            <a:pPr marL="0" indent="0">
              <a:buNone/>
              <a:tabLst>
                <a:tab pos="4343400" algn="l"/>
              </a:tabLst>
            </a:pPr>
            <a:r>
              <a:rPr lang="en-US" sz="3200" dirty="0" smtClean="0">
                <a:solidFill>
                  <a:srgbClr val="00B050"/>
                </a:solidFill>
                <a:latin typeface="Century Gothic" panose="020B0502020202020204" pitchFamily="34" charset="0"/>
              </a:rPr>
              <a:t>8-Netherlands	</a:t>
            </a:r>
          </a:p>
          <a:p>
            <a:pPr marL="0" indent="0">
              <a:buNone/>
              <a:tabLst>
                <a:tab pos="4343400" algn="l"/>
              </a:tabLst>
            </a:pPr>
            <a:r>
              <a:rPr lang="en-US" sz="3200" dirty="0" smtClean="0">
                <a:solidFill>
                  <a:srgbClr val="00B050"/>
                </a:solidFill>
                <a:latin typeface="Century Gothic" panose="020B0502020202020204" pitchFamily="34" charset="0"/>
              </a:rPr>
              <a:t>9-Ireland	</a:t>
            </a:r>
          </a:p>
          <a:p>
            <a:pPr marL="0" indent="0">
              <a:buNone/>
              <a:tabLst>
                <a:tab pos="4343400" algn="l"/>
              </a:tabLst>
            </a:pPr>
            <a:r>
              <a:rPr lang="en-US" sz="3200" dirty="0" smtClean="0">
                <a:solidFill>
                  <a:srgbClr val="00B050"/>
                </a:solidFill>
                <a:latin typeface="Century Gothic" panose="020B0502020202020204" pitchFamily="34" charset="0"/>
              </a:rPr>
              <a:t>10-Australia	</a:t>
            </a:r>
            <a:endParaRPr lang="en-US" sz="3200" b="1" u="sng" dirty="0" smtClean="0">
              <a:solidFill>
                <a:srgbClr val="00B050"/>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064FF45-FF03-4F91-A32A-74ECC657FDA6}" type="slidenum">
              <a:rPr lang="en-US" smtClean="0"/>
              <a:pPr/>
              <a:t>2</a:t>
            </a:fld>
            <a:endParaRPr lang="en-US" dirty="0"/>
          </a:p>
        </p:txBody>
      </p:sp>
    </p:spTree>
    <p:extLst>
      <p:ext uri="{BB962C8B-B14F-4D97-AF65-F5344CB8AC3E}">
        <p14:creationId xmlns="" xmlns:p14="http://schemas.microsoft.com/office/powerpoint/2010/main" val="26529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 y="168094"/>
            <a:ext cx="9144000" cy="1020762"/>
          </a:xfrm>
        </p:spPr>
        <p:txBody>
          <a:bodyPr>
            <a:noAutofit/>
          </a:bodyPr>
          <a:lstStyle/>
          <a:p>
            <a:pPr algn="ctr"/>
            <a:r>
              <a:rPr lang="en-US" sz="4300" dirty="0" smtClean="0">
                <a:latin typeface="Century Gothic" panose="020B0502020202020204" pitchFamily="34" charset="0"/>
              </a:rPr>
              <a:t>Spending &amp; Deficits at </a:t>
            </a:r>
            <a:br>
              <a:rPr lang="en-US" sz="4300" dirty="0" smtClean="0">
                <a:latin typeface="Century Gothic" panose="020B0502020202020204" pitchFamily="34" charset="0"/>
              </a:rPr>
            </a:br>
            <a:r>
              <a:rPr lang="en-US" sz="4300" dirty="0" smtClean="0">
                <a:latin typeface="Century Gothic" panose="020B0502020202020204" pitchFamily="34" charset="0"/>
              </a:rPr>
              <a:t>Post-WW2 High</a:t>
            </a:r>
            <a:endParaRPr lang="en-US" sz="4300" dirty="0">
              <a:latin typeface="Century Gothic" panose="020B0502020202020204" pitchFamily="34" charset="0"/>
            </a:endParaRPr>
          </a:p>
        </p:txBody>
      </p:sp>
      <p:sp>
        <p:nvSpPr>
          <p:cNvPr id="3" name="Content Placeholder 2"/>
          <p:cNvSpPr>
            <a:spLocks noGrp="1"/>
          </p:cNvSpPr>
          <p:nvPr>
            <p:ph idx="1"/>
          </p:nvPr>
        </p:nvSpPr>
        <p:spPr>
          <a:xfrm>
            <a:off x="0" y="1447800"/>
            <a:ext cx="9144000" cy="5562600"/>
          </a:xfrm>
        </p:spPr>
        <p:txBody>
          <a:bodyPr>
            <a:normAutofit fontScale="85000" lnSpcReduction="10000"/>
          </a:bodyPr>
          <a:lstStyle/>
          <a:p>
            <a:r>
              <a:rPr lang="en-US" sz="4200" dirty="0" smtClean="0">
                <a:solidFill>
                  <a:srgbClr val="00B050"/>
                </a:solidFill>
                <a:latin typeface="Century Gothic" panose="020B0502020202020204" pitchFamily="34" charset="0"/>
              </a:rPr>
              <a:t>As a percent of GDP, federal spending hit a post-WW2 high of 25.2% in 2009.</a:t>
            </a:r>
          </a:p>
          <a:p>
            <a:r>
              <a:rPr lang="en-US" sz="4200" dirty="0" smtClean="0">
                <a:solidFill>
                  <a:srgbClr val="00B050"/>
                </a:solidFill>
                <a:latin typeface="Century Gothic" panose="020B0502020202020204" pitchFamily="34" charset="0"/>
              </a:rPr>
              <a:t>The federal deficit as a percent of GDP has also been at its highest level since WW2. </a:t>
            </a:r>
          </a:p>
          <a:p>
            <a:pPr lvl="1"/>
            <a:r>
              <a:rPr lang="en-US" sz="4200" dirty="0" smtClean="0">
                <a:solidFill>
                  <a:srgbClr val="00B050"/>
                </a:solidFill>
                <a:latin typeface="Century Gothic" panose="020B0502020202020204" pitchFamily="34" charset="0"/>
              </a:rPr>
              <a:t>It hit 10.1% in 2009.</a:t>
            </a:r>
          </a:p>
          <a:p>
            <a:pPr lvl="1"/>
            <a:r>
              <a:rPr lang="en-US" sz="4200" dirty="0" smtClean="0">
                <a:solidFill>
                  <a:srgbClr val="00B050"/>
                </a:solidFill>
                <a:latin typeface="Century Gothic" panose="020B0502020202020204" pitchFamily="34" charset="0"/>
              </a:rPr>
              <a:t>It has exceeded 5% five years in a row.</a:t>
            </a:r>
            <a:endParaRPr lang="en-US" sz="4200" dirty="0" smtClean="0">
              <a:latin typeface="Century Gothic" panose="020B0502020202020204" pitchFamily="34" charset="0"/>
            </a:endParaRPr>
          </a:p>
          <a:p>
            <a:pPr>
              <a:buNone/>
            </a:pPr>
            <a:r>
              <a:rPr lang="en-US" sz="3400" dirty="0" smtClean="0">
                <a:latin typeface="Century Gothic" panose="020B0502020202020204" pitchFamily="34" charset="0"/>
              </a:rPr>
              <a:t>Source: Historical Tables of the Budget, FY2014, Office of Management and Budget.</a:t>
            </a:r>
          </a:p>
          <a:p>
            <a:pPr>
              <a:buNone/>
            </a:pPr>
            <a:r>
              <a:rPr lang="en-US" sz="3400" dirty="0" smtClean="0">
                <a:latin typeface="Century Gothic" panose="020B0502020202020204" pitchFamily="34" charset="0"/>
              </a:rPr>
              <a:t>http://www.whitehouse.gov/omb/budget/Historicals </a:t>
            </a:r>
          </a:p>
          <a:p>
            <a:endParaRPr lang="en-US" dirty="0"/>
          </a:p>
        </p:txBody>
      </p:sp>
      <p:sp>
        <p:nvSpPr>
          <p:cNvPr id="4" name="Slide Number Placeholder 3"/>
          <p:cNvSpPr>
            <a:spLocks noGrp="1"/>
          </p:cNvSpPr>
          <p:nvPr>
            <p:ph type="sldNum" sz="quarter" idx="12"/>
          </p:nvPr>
        </p:nvSpPr>
        <p:spPr/>
        <p:txBody>
          <a:bodyPr/>
          <a:lstStyle/>
          <a:p>
            <a:fld id="{8064FF45-FF03-4F91-A32A-74ECC657FDA6}"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4562"/>
          </a:xfrm>
        </p:spPr>
        <p:txBody>
          <a:bodyPr>
            <a:noAutofit/>
          </a:bodyPr>
          <a:lstStyle/>
          <a:p>
            <a:pPr algn="ctr"/>
            <a:r>
              <a:rPr lang="en-US" sz="4000" dirty="0" smtClean="0">
                <a:latin typeface="Century Gothic" panose="020B0502020202020204" pitchFamily="34" charset="0"/>
              </a:rPr>
              <a:t>Debt as % of GDP at Post-WW2 High</a:t>
            </a:r>
            <a:endParaRPr lang="en-US" sz="4000" dirty="0">
              <a:latin typeface="Century Gothic" panose="020B0502020202020204" pitchFamily="34" charset="0"/>
            </a:endParaRPr>
          </a:p>
        </p:txBody>
      </p:sp>
      <p:pic>
        <p:nvPicPr>
          <p:cNvPr id="5" name="Content Placeholder 4" descr="budget-ceiling.png"/>
          <p:cNvPicPr>
            <a:picLocks noGrp="1" noChangeAspect="1"/>
          </p:cNvPicPr>
          <p:nvPr>
            <p:ph idx="1"/>
          </p:nvPr>
        </p:nvPicPr>
        <p:blipFill>
          <a:blip r:embed="rId3" cstate="print"/>
          <a:stretch>
            <a:fillRect/>
          </a:stretch>
        </p:blipFill>
        <p:spPr>
          <a:xfrm>
            <a:off x="1524000" y="990600"/>
            <a:ext cx="5895975" cy="5867400"/>
          </a:xfrm>
        </p:spPr>
      </p:pic>
      <p:sp>
        <p:nvSpPr>
          <p:cNvPr id="4" name="Slide Number Placeholder 3"/>
          <p:cNvSpPr>
            <a:spLocks noGrp="1"/>
          </p:cNvSpPr>
          <p:nvPr>
            <p:ph type="sldNum" sz="quarter" idx="12"/>
          </p:nvPr>
        </p:nvSpPr>
        <p:spPr/>
        <p:txBody>
          <a:bodyPr/>
          <a:lstStyle/>
          <a:p>
            <a:fld id="{8064FF45-FF03-4F91-A32A-74ECC657FDA6}"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76200"/>
            <a:ext cx="8686800" cy="990600"/>
          </a:xfrm>
        </p:spPr>
        <p:txBody>
          <a:bodyPr>
            <a:noAutofit/>
          </a:bodyPr>
          <a:lstStyle/>
          <a:p>
            <a:pPr algn="ctr"/>
            <a:r>
              <a:rPr lang="en-US" sz="4300" dirty="0" smtClean="0">
                <a:latin typeface="Century Gothic" panose="020B0502020202020204" pitchFamily="34" charset="0"/>
                <a:cs typeface="Times New Roman" pitchFamily="18" charset="0"/>
              </a:rPr>
              <a:t>Entitlement Spending</a:t>
            </a:r>
            <a:endParaRPr lang="en-US" sz="4300" dirty="0">
              <a:latin typeface="Century Gothic" panose="020B0502020202020204" pitchFamily="34" charset="0"/>
              <a:cs typeface="Times New Roman" pitchFamily="18" charset="0"/>
            </a:endParaRPr>
          </a:p>
        </p:txBody>
      </p:sp>
      <p:sp>
        <p:nvSpPr>
          <p:cNvPr id="20483" name="Rectangle 3"/>
          <p:cNvSpPr>
            <a:spLocks noGrp="1" noChangeArrowheads="1"/>
          </p:cNvSpPr>
          <p:nvPr>
            <p:ph idx="1"/>
          </p:nvPr>
        </p:nvSpPr>
        <p:spPr>
          <a:xfrm>
            <a:off x="228600" y="1066800"/>
            <a:ext cx="8686800" cy="5791200"/>
          </a:xfrm>
        </p:spPr>
        <p:txBody>
          <a:bodyPr>
            <a:noAutofit/>
          </a:bodyPr>
          <a:lstStyle/>
          <a:p>
            <a:pPr marL="0" indent="0">
              <a:spcBef>
                <a:spcPts val="1200"/>
              </a:spcBef>
              <a:spcAft>
                <a:spcPts val="1200"/>
              </a:spcAft>
            </a:pPr>
            <a:r>
              <a:rPr lang="en-US" sz="3600" dirty="0" smtClean="0">
                <a:solidFill>
                  <a:srgbClr val="00B050"/>
                </a:solidFill>
                <a:latin typeface="Century Gothic" panose="020B0502020202020204" pitchFamily="34" charset="0"/>
                <a:cs typeface="Times New Roman" pitchFamily="18" charset="0"/>
              </a:rPr>
              <a:t>Cato Institute found that welfare pays more than: </a:t>
            </a:r>
          </a:p>
          <a:p>
            <a:pPr marL="400050" lvl="1" indent="0">
              <a:spcBef>
                <a:spcPts val="1200"/>
              </a:spcBef>
              <a:spcAft>
                <a:spcPts val="1200"/>
              </a:spcAft>
            </a:pPr>
            <a:r>
              <a:rPr lang="en-US" sz="3600" dirty="0" smtClean="0">
                <a:solidFill>
                  <a:srgbClr val="00B050"/>
                </a:solidFill>
                <a:latin typeface="Century Gothic" panose="020B0502020202020204" pitchFamily="34" charset="0"/>
                <a:cs typeface="Times New Roman" pitchFamily="18" charset="0"/>
              </a:rPr>
              <a:t>the starting wage for a secretary in 39 states. </a:t>
            </a:r>
          </a:p>
          <a:p>
            <a:pPr marL="400050" lvl="1" indent="0">
              <a:spcBef>
                <a:spcPts val="1200"/>
              </a:spcBef>
              <a:spcAft>
                <a:spcPts val="1200"/>
              </a:spcAft>
            </a:pPr>
            <a:r>
              <a:rPr lang="en-US" sz="3600" dirty="0" smtClean="0">
                <a:solidFill>
                  <a:srgbClr val="00B050"/>
                </a:solidFill>
                <a:latin typeface="Century Gothic" panose="020B0502020202020204" pitchFamily="34" charset="0"/>
                <a:cs typeface="Times New Roman" pitchFamily="18" charset="0"/>
              </a:rPr>
              <a:t>the average first year wage for a teacher in 11 states. </a:t>
            </a:r>
          </a:p>
          <a:p>
            <a:pPr marL="400050" lvl="1" indent="0">
              <a:spcBef>
                <a:spcPts val="1200"/>
              </a:spcBef>
              <a:spcAft>
                <a:spcPts val="1200"/>
              </a:spcAft>
            </a:pPr>
            <a:r>
              <a:rPr lang="en-US" sz="3600" dirty="0" smtClean="0">
                <a:solidFill>
                  <a:srgbClr val="00B050"/>
                </a:solidFill>
                <a:latin typeface="Century Gothic" panose="020B0502020202020204" pitchFamily="34" charset="0"/>
                <a:cs typeface="Times New Roman" pitchFamily="18" charset="0"/>
              </a:rPr>
              <a:t>an entry-level computer programmer in the 3 most generous states.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300" dirty="0" err="1" smtClean="0">
                <a:latin typeface="Century Gothic" panose="020B0502020202020204" pitchFamily="34" charset="0"/>
              </a:rPr>
              <a:t>Obamacare</a:t>
            </a:r>
            <a:endParaRPr lang="en-US" sz="4300" dirty="0">
              <a:latin typeface="Century Gothic" panose="020B0502020202020204" pitchFamily="34" charset="0"/>
            </a:endParaRPr>
          </a:p>
        </p:txBody>
      </p:sp>
      <p:sp>
        <p:nvSpPr>
          <p:cNvPr id="3" name="Content Placeholder 2"/>
          <p:cNvSpPr>
            <a:spLocks noGrp="1"/>
          </p:cNvSpPr>
          <p:nvPr>
            <p:ph idx="1"/>
          </p:nvPr>
        </p:nvSpPr>
        <p:spPr>
          <a:xfrm>
            <a:off x="609600" y="1905000"/>
            <a:ext cx="8534400" cy="4221163"/>
          </a:xfrm>
        </p:spPr>
        <p:txBody>
          <a:bodyPr>
            <a:normAutofit/>
          </a:bodyPr>
          <a:lstStyle/>
          <a:p>
            <a:r>
              <a:rPr lang="en-US" sz="3600" dirty="0" smtClean="0">
                <a:solidFill>
                  <a:srgbClr val="00B050"/>
                </a:solidFill>
                <a:latin typeface="Century Gothic" panose="020B0502020202020204" pitchFamily="34" charset="0"/>
              </a:rPr>
              <a:t>AKA, The Unaffordable Care Act</a:t>
            </a:r>
          </a:p>
          <a:p>
            <a:r>
              <a:rPr lang="en-US" sz="3600" dirty="0" smtClean="0">
                <a:solidFill>
                  <a:srgbClr val="00B050"/>
                </a:solidFill>
                <a:latin typeface="Century Gothic" panose="020B0502020202020204" pitchFamily="34" charset="0"/>
              </a:rPr>
              <a:t>Higher taxes</a:t>
            </a:r>
          </a:p>
          <a:p>
            <a:r>
              <a:rPr lang="en-US" sz="3600" dirty="0" smtClean="0">
                <a:solidFill>
                  <a:srgbClr val="00B050"/>
                </a:solidFill>
                <a:latin typeface="Century Gothic" panose="020B0502020202020204" pitchFamily="34" charset="0"/>
              </a:rPr>
              <a:t>Higher spending</a:t>
            </a:r>
          </a:p>
          <a:p>
            <a:r>
              <a:rPr lang="en-US" sz="3600" dirty="0" smtClean="0">
                <a:solidFill>
                  <a:srgbClr val="00B050"/>
                </a:solidFill>
                <a:latin typeface="Century Gothic" panose="020B0502020202020204" pitchFamily="34" charset="0"/>
              </a:rPr>
              <a:t>Regulatory uncertainty</a:t>
            </a:r>
          </a:p>
          <a:p>
            <a:r>
              <a:rPr lang="en-US" sz="3600" dirty="0" smtClean="0">
                <a:solidFill>
                  <a:srgbClr val="00B050"/>
                </a:solidFill>
                <a:latin typeface="Century Gothic" panose="020B0502020202020204" pitchFamily="34" charset="0"/>
              </a:rPr>
              <a:t>Unintended consequences</a:t>
            </a:r>
            <a:endParaRPr lang="en-US" sz="3600" dirty="0">
              <a:solidFill>
                <a:srgbClr val="00B050"/>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064FF45-FF03-4F91-A32A-74ECC657FDA6}"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ctr"/>
            <a:r>
              <a:rPr lang="en-US" sz="4300" dirty="0" smtClean="0">
                <a:latin typeface="Century Gothic" panose="020B0502020202020204" pitchFamily="34" charset="0"/>
              </a:rPr>
              <a:t>Tax Freedom Day</a:t>
            </a:r>
            <a:endParaRPr lang="en-US" sz="4300" dirty="0">
              <a:latin typeface="Century Gothic" panose="020B0502020202020204" pitchFamily="34" charset="0"/>
            </a:endParaRPr>
          </a:p>
        </p:txBody>
      </p:sp>
      <p:sp>
        <p:nvSpPr>
          <p:cNvPr id="3" name="Content Placeholder 2"/>
          <p:cNvSpPr>
            <a:spLocks noGrp="1"/>
          </p:cNvSpPr>
          <p:nvPr>
            <p:ph idx="1"/>
          </p:nvPr>
        </p:nvSpPr>
        <p:spPr>
          <a:xfrm>
            <a:off x="1066800" y="1524000"/>
            <a:ext cx="7543800" cy="5029200"/>
          </a:xfrm>
        </p:spPr>
        <p:txBody>
          <a:bodyPr>
            <a:normAutofit/>
          </a:bodyPr>
          <a:lstStyle/>
          <a:p>
            <a:r>
              <a:rPr lang="en-US" sz="3600" dirty="0" smtClean="0">
                <a:solidFill>
                  <a:srgbClr val="00B050"/>
                </a:solidFill>
                <a:latin typeface="Century Gothic" panose="020B0502020202020204" pitchFamily="34" charset="0"/>
              </a:rPr>
              <a:t>The Tax Foundation</a:t>
            </a:r>
          </a:p>
          <a:p>
            <a:r>
              <a:rPr lang="en-US" sz="3600" dirty="0" smtClean="0">
                <a:solidFill>
                  <a:srgbClr val="00B050"/>
                </a:solidFill>
                <a:latin typeface="Century Gothic" panose="020B0502020202020204" pitchFamily="34" charset="0"/>
              </a:rPr>
              <a:t>Was April 21</a:t>
            </a:r>
            <a:r>
              <a:rPr lang="en-US" sz="3600" baseline="30000" dirty="0" smtClean="0">
                <a:solidFill>
                  <a:srgbClr val="00B050"/>
                </a:solidFill>
                <a:latin typeface="Century Gothic" panose="020B0502020202020204" pitchFamily="34" charset="0"/>
              </a:rPr>
              <a:t>st</a:t>
            </a:r>
            <a:r>
              <a:rPr lang="en-US" sz="3600" dirty="0" smtClean="0">
                <a:solidFill>
                  <a:srgbClr val="00B050"/>
                </a:solidFill>
                <a:latin typeface="Century Gothic" panose="020B0502020202020204" pitchFamily="34" charset="0"/>
              </a:rPr>
              <a:t> this year.</a:t>
            </a:r>
          </a:p>
          <a:p>
            <a:r>
              <a:rPr lang="en-US" sz="3600" dirty="0" smtClean="0">
                <a:solidFill>
                  <a:srgbClr val="00B050"/>
                </a:solidFill>
                <a:latin typeface="Century Gothic" panose="020B0502020202020204" pitchFamily="34" charset="0"/>
              </a:rPr>
              <a:t>3 days later than last year.</a:t>
            </a:r>
          </a:p>
          <a:p>
            <a:r>
              <a:rPr lang="en-US" sz="3600" dirty="0" smtClean="0">
                <a:solidFill>
                  <a:srgbClr val="00B050"/>
                </a:solidFill>
                <a:latin typeface="Century Gothic" panose="020B0502020202020204" pitchFamily="34" charset="0"/>
              </a:rPr>
              <a:t>11 days later than in 2009.</a:t>
            </a:r>
          </a:p>
          <a:p>
            <a:r>
              <a:rPr lang="en-US" sz="3600" dirty="0" smtClean="0">
                <a:solidFill>
                  <a:srgbClr val="00B050"/>
                </a:solidFill>
                <a:latin typeface="Century Gothic" panose="020B0502020202020204" pitchFamily="34" charset="0"/>
              </a:rPr>
              <a:t>If we include deficits, which require higher future taxes, it was 15 days later (May 6)</a:t>
            </a:r>
          </a:p>
          <a:p>
            <a:endParaRPr lang="en-US" dirty="0">
              <a:latin typeface="Comic Sans MS" pitchFamily="66" charset="0"/>
            </a:endParaRPr>
          </a:p>
        </p:txBody>
      </p:sp>
      <p:sp>
        <p:nvSpPr>
          <p:cNvPr id="4" name="Slide Number Placeholder 3"/>
          <p:cNvSpPr>
            <a:spLocks noGrp="1"/>
          </p:cNvSpPr>
          <p:nvPr>
            <p:ph type="sldNum" sz="quarter" idx="12"/>
          </p:nvPr>
        </p:nvSpPr>
        <p:spPr/>
        <p:txBody>
          <a:bodyPr/>
          <a:lstStyle/>
          <a:p>
            <a:fld id="{8064FF45-FF03-4F91-A32A-74ECC657FDA6}"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5" y="228600"/>
            <a:ext cx="9144000" cy="1143000"/>
          </a:xfrm>
        </p:spPr>
        <p:txBody>
          <a:bodyPr>
            <a:normAutofit/>
          </a:bodyPr>
          <a:lstStyle/>
          <a:p>
            <a:pPr algn="ctr"/>
            <a:r>
              <a:rPr lang="en-US" sz="4300" dirty="0" smtClean="0">
                <a:latin typeface="Century Gothic" panose="020B0502020202020204" pitchFamily="34" charset="0"/>
              </a:rPr>
              <a:t>The President’s $1 Trillion Tax Hike</a:t>
            </a:r>
            <a:endParaRPr lang="en-US" sz="4300" dirty="0">
              <a:latin typeface="Century Gothic" panose="020B0502020202020204" pitchFamily="34" charset="0"/>
            </a:endParaRPr>
          </a:p>
        </p:txBody>
      </p:sp>
      <p:pic>
        <p:nvPicPr>
          <p:cNvPr id="5" name="Content Placeholder 4" descr="cartoon-fiscal-cliff-3.jpg"/>
          <p:cNvPicPr>
            <a:picLocks noGrp="1" noChangeAspect="1"/>
          </p:cNvPicPr>
          <p:nvPr>
            <p:ph idx="1"/>
          </p:nvPr>
        </p:nvPicPr>
        <p:blipFill>
          <a:blip r:embed="rId2" cstate="print"/>
          <a:stretch>
            <a:fillRect/>
          </a:stretch>
        </p:blipFill>
        <p:spPr>
          <a:xfrm>
            <a:off x="1600200" y="1905000"/>
            <a:ext cx="6219498" cy="3715544"/>
          </a:xfrm>
        </p:spPr>
      </p:pic>
      <p:sp>
        <p:nvSpPr>
          <p:cNvPr id="4" name="Slide Number Placeholder 3"/>
          <p:cNvSpPr>
            <a:spLocks noGrp="1"/>
          </p:cNvSpPr>
          <p:nvPr>
            <p:ph type="sldNum" sz="quarter" idx="12"/>
          </p:nvPr>
        </p:nvSpPr>
        <p:spPr/>
        <p:txBody>
          <a:bodyPr/>
          <a:lstStyle/>
          <a:p>
            <a:fld id="{8064FF45-FF03-4F91-A32A-74ECC657FDA6}"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57600" cy="1981200"/>
          </a:xfrm>
        </p:spPr>
        <p:txBody>
          <a:bodyPr>
            <a:normAutofit/>
          </a:bodyPr>
          <a:lstStyle/>
          <a:p>
            <a:r>
              <a:rPr lang="en-US" sz="4300" dirty="0" smtClean="0">
                <a:latin typeface="Century Gothic" panose="020B0502020202020204" pitchFamily="34" charset="0"/>
              </a:rPr>
              <a:t>Expanding Tax Code</a:t>
            </a:r>
            <a:endParaRPr lang="en-US" sz="4300" dirty="0">
              <a:latin typeface="Century Gothic" panose="020B0502020202020204" pitchFamily="34" charset="0"/>
            </a:endParaRPr>
          </a:p>
        </p:txBody>
      </p:sp>
      <p:pic>
        <p:nvPicPr>
          <p:cNvPr id="7" name="Content Placeholder 6" descr="tax-complexity.jpg"/>
          <p:cNvPicPr>
            <a:picLocks noGrp="1" noChangeAspect="1"/>
          </p:cNvPicPr>
          <p:nvPr>
            <p:ph idx="1"/>
          </p:nvPr>
        </p:nvPicPr>
        <p:blipFill>
          <a:blip r:embed="rId3" cstate="print"/>
          <a:stretch>
            <a:fillRect/>
          </a:stretch>
        </p:blipFill>
        <p:spPr>
          <a:xfrm>
            <a:off x="3505200" y="0"/>
            <a:ext cx="5143500" cy="6775704"/>
          </a:xfrm>
        </p:spPr>
      </p:pic>
      <p:sp>
        <p:nvSpPr>
          <p:cNvPr id="4" name="Slide Number Placeholder 3"/>
          <p:cNvSpPr>
            <a:spLocks noGrp="1"/>
          </p:cNvSpPr>
          <p:nvPr>
            <p:ph type="sldNum" sz="quarter" idx="12"/>
          </p:nvPr>
        </p:nvSpPr>
        <p:spPr/>
        <p:txBody>
          <a:bodyPr/>
          <a:lstStyle/>
          <a:p>
            <a:fld id="{8064FF45-FF03-4F91-A32A-74ECC657FDA6}"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748"/>
            <a:ext cx="8991600" cy="1215452"/>
          </a:xfrm>
        </p:spPr>
        <p:txBody>
          <a:bodyPr>
            <a:normAutofit/>
          </a:bodyPr>
          <a:lstStyle/>
          <a:p>
            <a:pPr algn="ctr"/>
            <a:r>
              <a:rPr lang="en-US" sz="4300" dirty="0" smtClean="0">
                <a:latin typeface="Century Gothic" panose="020B0502020202020204" pitchFamily="34" charset="0"/>
              </a:rPr>
              <a:t>Cost of Tax Compliance</a:t>
            </a:r>
            <a:endParaRPr lang="en-US" sz="4300" dirty="0">
              <a:latin typeface="Century Gothic" panose="020B0502020202020204" pitchFamily="34" charset="0"/>
            </a:endParaRPr>
          </a:p>
        </p:txBody>
      </p:sp>
      <p:sp>
        <p:nvSpPr>
          <p:cNvPr id="3" name="Content Placeholder 2"/>
          <p:cNvSpPr>
            <a:spLocks noGrp="1"/>
          </p:cNvSpPr>
          <p:nvPr>
            <p:ph idx="1"/>
          </p:nvPr>
        </p:nvSpPr>
        <p:spPr>
          <a:xfrm>
            <a:off x="381000" y="1371600"/>
            <a:ext cx="8153400" cy="5334000"/>
          </a:xfrm>
        </p:spPr>
        <p:txBody>
          <a:bodyPr>
            <a:normAutofit/>
          </a:bodyPr>
          <a:lstStyle/>
          <a:p>
            <a:pPr>
              <a:spcAft>
                <a:spcPts val="1200"/>
              </a:spcAft>
            </a:pPr>
            <a:r>
              <a:rPr lang="en-US" sz="3600" b="1" u="sng" dirty="0" smtClean="0">
                <a:solidFill>
                  <a:srgbClr val="00B050"/>
                </a:solidFill>
                <a:latin typeface="Century Gothic" panose="020B0502020202020204" pitchFamily="34" charset="0"/>
              </a:rPr>
              <a:t>$37 billion</a:t>
            </a:r>
            <a:r>
              <a:rPr lang="en-US" sz="3600" dirty="0" smtClean="0">
                <a:solidFill>
                  <a:srgbClr val="00B050"/>
                </a:solidFill>
                <a:latin typeface="Century Gothic" panose="020B0502020202020204" pitchFamily="34" charset="0"/>
              </a:rPr>
              <a:t> </a:t>
            </a:r>
            <a:r>
              <a:rPr lang="en-US" sz="3600" dirty="0" smtClean="0">
                <a:solidFill>
                  <a:srgbClr val="00B050"/>
                </a:solidFill>
                <a:latin typeface="Century Gothic" panose="020B0502020202020204" pitchFamily="34" charset="0"/>
              </a:rPr>
              <a:t>in 2012 preparing federal individual, business, and employment tax returns.</a:t>
            </a:r>
          </a:p>
          <a:p>
            <a:r>
              <a:rPr lang="en-US" sz="3600" b="1" u="sng" dirty="0" smtClean="0">
                <a:solidFill>
                  <a:srgbClr val="00B050"/>
                </a:solidFill>
                <a:latin typeface="Century Gothic" panose="020B0502020202020204" pitchFamily="34" charset="0"/>
              </a:rPr>
              <a:t>3.24 billion </a:t>
            </a:r>
            <a:r>
              <a:rPr lang="en-US" sz="3600" b="1" u="sng" dirty="0" smtClean="0">
                <a:solidFill>
                  <a:srgbClr val="00B050"/>
                </a:solidFill>
                <a:latin typeface="Century Gothic" panose="020B0502020202020204" pitchFamily="34" charset="0"/>
              </a:rPr>
              <a:t>hours</a:t>
            </a:r>
          </a:p>
          <a:p>
            <a:pPr lvl="1"/>
            <a:r>
              <a:rPr lang="en-US" sz="3300" dirty="0" smtClean="0">
                <a:solidFill>
                  <a:srgbClr val="00B050"/>
                </a:solidFill>
                <a:latin typeface="Century Gothic" panose="020B0502020202020204" pitchFamily="34" charset="0"/>
              </a:rPr>
              <a:t>The equivalent of 369,858 years</a:t>
            </a:r>
          </a:p>
          <a:p>
            <a:endParaRPr lang="en-US" sz="3600" dirty="0" smtClean="0">
              <a:solidFill>
                <a:srgbClr val="00B050"/>
              </a:solidFill>
              <a:latin typeface="Century Gothic" panose="020B0502020202020204" pitchFamily="34" charset="0"/>
            </a:endParaRPr>
          </a:p>
          <a:p>
            <a:r>
              <a:rPr lang="en-US" sz="2800" dirty="0" smtClean="0"/>
              <a:t>Source: </a:t>
            </a:r>
            <a:r>
              <a:rPr lang="en-US" sz="2800" dirty="0" err="1" smtClean="0"/>
              <a:t>McCaherty</a:t>
            </a:r>
            <a:r>
              <a:rPr lang="en-US" sz="2800" dirty="0" smtClean="0"/>
              <a:t>, “The Cost of Tax Compliance,” Tax Foundation, Sep. 2014.</a:t>
            </a:r>
            <a:endParaRPr lang="en-US" sz="2800" dirty="0"/>
          </a:p>
        </p:txBody>
      </p:sp>
      <p:sp>
        <p:nvSpPr>
          <p:cNvPr id="4" name="Slide Number Placeholder 3"/>
          <p:cNvSpPr>
            <a:spLocks noGrp="1"/>
          </p:cNvSpPr>
          <p:nvPr>
            <p:ph type="sldNum" sz="quarter" idx="12"/>
          </p:nvPr>
        </p:nvSpPr>
        <p:spPr/>
        <p:txBody>
          <a:bodyPr/>
          <a:lstStyle/>
          <a:p>
            <a:fld id="{8064FF45-FF03-4F91-A32A-74ECC657FDA6}"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fontScale="92500"/>
          </a:bodyPr>
          <a:lstStyle/>
          <a:p>
            <a:r>
              <a:rPr lang="en-US" sz="3600" dirty="0" smtClean="0">
                <a:solidFill>
                  <a:srgbClr val="00B050"/>
                </a:solidFill>
                <a:latin typeface="Century Gothic" panose="020B0502020202020204" pitchFamily="34" charset="0"/>
              </a:rPr>
              <a:t>According to the OECD “the United States has the </a:t>
            </a:r>
            <a:r>
              <a:rPr lang="en-US" sz="3600" b="1" u="sng" dirty="0" smtClean="0">
                <a:solidFill>
                  <a:srgbClr val="00B050"/>
                </a:solidFill>
                <a:latin typeface="Century Gothic" panose="020B0502020202020204" pitchFamily="34" charset="0"/>
              </a:rPr>
              <a:t>most progressive income tax system among industrialized nations</a:t>
            </a:r>
            <a:r>
              <a:rPr lang="en-US" sz="3600" dirty="0" smtClean="0">
                <a:solidFill>
                  <a:srgbClr val="00B050"/>
                </a:solidFill>
                <a:latin typeface="Century Gothic" panose="020B0502020202020204" pitchFamily="34" charset="0"/>
              </a:rPr>
              <a:t>. … The richest 10 percent of households in the United States (those making $112,124 or more) contribute a greater share of taxes (</a:t>
            </a:r>
            <a:r>
              <a:rPr lang="en-US" sz="3600" b="1" u="sng" dirty="0" smtClean="0">
                <a:solidFill>
                  <a:srgbClr val="00B050"/>
                </a:solidFill>
                <a:latin typeface="Century Gothic" panose="020B0502020202020204" pitchFamily="34" charset="0"/>
              </a:rPr>
              <a:t>45.1 percent </a:t>
            </a:r>
            <a:r>
              <a:rPr lang="en-US" sz="3600" dirty="0" smtClean="0">
                <a:solidFill>
                  <a:srgbClr val="00B050"/>
                </a:solidFill>
                <a:latin typeface="Century Gothic" panose="020B0502020202020204" pitchFamily="34" charset="0"/>
              </a:rPr>
              <a:t>of all income taxes) than their counterparts in any other industrialized nation.” </a:t>
            </a:r>
          </a:p>
          <a:p>
            <a:r>
              <a:rPr lang="en-US" sz="3600" dirty="0" smtClean="0">
                <a:solidFill>
                  <a:srgbClr val="00B050"/>
                </a:solidFill>
                <a:latin typeface="Century Gothic" panose="020B0502020202020204" pitchFamily="34" charset="0"/>
              </a:rPr>
              <a:t>The OECD average is 31.6 percent. The next highest is Italy at about 42%. Only a handful of others are above 35%.</a:t>
            </a:r>
          </a:p>
          <a:p>
            <a:pPr>
              <a:buNone/>
            </a:pPr>
            <a:endParaRPr lang="en-US" sz="1800" dirty="0" smtClean="0">
              <a:latin typeface="Comic Sans MS" pitchFamily="66" charset="0"/>
            </a:endParaRPr>
          </a:p>
          <a:p>
            <a:pPr>
              <a:buNone/>
            </a:pPr>
            <a:r>
              <a:rPr lang="en-US" sz="1800" dirty="0" smtClean="0">
                <a:latin typeface="Century Gothic" panose="020B0502020202020204" pitchFamily="34" charset="0"/>
              </a:rPr>
              <a:t>Source: </a:t>
            </a:r>
            <a:r>
              <a:rPr lang="en-US" sz="1800" dirty="0" smtClean="0">
                <a:latin typeface="Century Gothic" panose="020B0502020202020204" pitchFamily="34" charset="0"/>
                <a:hlinkClick r:id="rId2"/>
              </a:rPr>
              <a:t>http://mercatus.org/publication/progressivity-taxes-oecd-countries-mid-2000s</a:t>
            </a:r>
            <a:endParaRPr lang="en-US" sz="18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064FF45-FF03-4F91-A32A-74ECC657FDA6}"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48400"/>
            <a:ext cx="9448800" cy="609600"/>
          </a:xfrm>
        </p:spPr>
        <p:txBody>
          <a:bodyPr>
            <a:normAutofit fontScale="90000"/>
          </a:bodyPr>
          <a:lstStyle/>
          <a:p>
            <a:r>
              <a:rPr lang="en-US" sz="2200" dirty="0" smtClean="0">
                <a:latin typeface="Century Gothic" panose="020B0502020202020204" pitchFamily="34" charset="0"/>
              </a:rPr>
              <a:t>Source: Dan Mitchell, Cato Institute, </a:t>
            </a:r>
            <a:r>
              <a:rPr lang="en-US" sz="2200" dirty="0" smtClean="0">
                <a:latin typeface="Century Gothic" panose="020B0502020202020204" pitchFamily="34" charset="0"/>
                <a:hlinkClick r:id="rId3"/>
              </a:rPr>
              <a:t>http://danieljmitchell.wordpress.com/</a:t>
            </a:r>
            <a:r>
              <a:rPr lang="en-US" sz="2200" dirty="0" smtClean="0">
                <a:latin typeface="Century Gothic" panose="020B0502020202020204" pitchFamily="34" charset="0"/>
              </a:rPr>
              <a:t> </a:t>
            </a:r>
            <a:endParaRPr lang="en-US" sz="2200" dirty="0">
              <a:latin typeface="Century Gothic" panose="020B0502020202020204" pitchFamily="34" charset="0"/>
            </a:endParaRPr>
          </a:p>
        </p:txBody>
      </p:sp>
      <p:pic>
        <p:nvPicPr>
          <p:cNvPr id="122882" name="Picture 2" descr="http://danieljmitchell.files.wordpress.com/2012/07/death-tax-comparison-jec.jpg"/>
          <p:cNvPicPr>
            <a:picLocks noGrp="1" noChangeAspect="1" noChangeArrowheads="1"/>
          </p:cNvPicPr>
          <p:nvPr>
            <p:ph idx="1"/>
          </p:nvPr>
        </p:nvPicPr>
        <p:blipFill>
          <a:blip r:embed="rId4" cstate="print"/>
          <a:srcRect/>
          <a:stretch>
            <a:fillRect/>
          </a:stretch>
        </p:blipFill>
        <p:spPr bwMode="auto">
          <a:xfrm>
            <a:off x="457200" y="0"/>
            <a:ext cx="8305800" cy="6366294"/>
          </a:xfrm>
          <a:prstGeom prst="rect">
            <a:avLst/>
          </a:prstGeom>
          <a:noFill/>
        </p:spPr>
      </p:pic>
      <p:sp>
        <p:nvSpPr>
          <p:cNvPr id="4" name="Slide Number Placeholder 3"/>
          <p:cNvSpPr>
            <a:spLocks noGrp="1"/>
          </p:cNvSpPr>
          <p:nvPr>
            <p:ph type="sldNum" sz="quarter" idx="12"/>
          </p:nvPr>
        </p:nvSpPr>
        <p:spPr/>
        <p:txBody>
          <a:bodyPr/>
          <a:lstStyle/>
          <a:p>
            <a:fld id="{8064FF45-FF03-4F91-A32A-74ECC657FDA6}"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4562"/>
          </a:xfrm>
        </p:spPr>
        <p:txBody>
          <a:bodyPr>
            <a:noAutofit/>
          </a:bodyPr>
          <a:lstStyle/>
          <a:p>
            <a:pPr algn="ctr"/>
            <a:r>
              <a:rPr lang="en-US" sz="4300" dirty="0" smtClean="0">
                <a:solidFill>
                  <a:schemeClr val="tx1"/>
                </a:solidFill>
                <a:latin typeface="Century Gothic" panose="020B0502020202020204" pitchFamily="34" charset="0"/>
              </a:rPr>
              <a:t>Land of the Free?</a:t>
            </a:r>
            <a:endParaRPr lang="en-US" sz="4300"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282316" y="838200"/>
            <a:ext cx="8861684" cy="5730876"/>
          </a:xfrm>
        </p:spPr>
        <p:txBody>
          <a:bodyPr>
            <a:noAutofit/>
          </a:bodyPr>
          <a:lstStyle/>
          <a:p>
            <a:pPr marL="0" indent="0">
              <a:buNone/>
              <a:tabLst>
                <a:tab pos="4343400" algn="l"/>
              </a:tabLst>
            </a:pPr>
            <a:r>
              <a:rPr lang="en-US" sz="3200" u="sng" dirty="0" smtClean="0">
                <a:solidFill>
                  <a:srgbClr val="00B050"/>
                </a:solidFill>
                <a:latin typeface="Century Gothic" panose="020B0502020202020204" pitchFamily="34" charset="0"/>
              </a:rPr>
              <a:t>2000 EFW Rankings</a:t>
            </a:r>
            <a:r>
              <a:rPr lang="en-US" sz="3200" dirty="0" smtClean="0">
                <a:solidFill>
                  <a:srgbClr val="00B050"/>
                </a:solidFill>
                <a:latin typeface="Century Gothic" panose="020B0502020202020204" pitchFamily="34" charset="0"/>
              </a:rPr>
              <a:t>	</a:t>
            </a:r>
            <a:r>
              <a:rPr lang="en-US" sz="3200" u="sng" dirty="0" smtClean="0">
                <a:solidFill>
                  <a:srgbClr val="00B050"/>
                </a:solidFill>
                <a:latin typeface="Century Gothic" panose="020B0502020202020204" pitchFamily="34" charset="0"/>
              </a:rPr>
              <a:t>Current Rankings</a:t>
            </a:r>
          </a:p>
          <a:p>
            <a:pPr marL="0" indent="0">
              <a:buNone/>
              <a:tabLst>
                <a:tab pos="4343400" algn="l"/>
              </a:tabLst>
            </a:pPr>
            <a:r>
              <a:rPr lang="en-US" sz="3200" dirty="0" smtClean="0">
                <a:solidFill>
                  <a:srgbClr val="00B050"/>
                </a:solidFill>
                <a:latin typeface="Century Gothic" panose="020B0502020202020204" pitchFamily="34" charset="0"/>
              </a:rPr>
              <a:t>1-Hong Kong	1-Hong Kong</a:t>
            </a:r>
          </a:p>
          <a:p>
            <a:pPr marL="0" indent="0">
              <a:buNone/>
              <a:tabLst>
                <a:tab pos="4343400" algn="l"/>
              </a:tabLst>
            </a:pPr>
            <a:r>
              <a:rPr lang="en-US" sz="3200" b="1" u="sng" dirty="0" smtClean="0">
                <a:solidFill>
                  <a:srgbClr val="00B050"/>
                </a:solidFill>
                <a:latin typeface="Century Gothic" panose="020B0502020202020204" pitchFamily="34" charset="0"/>
              </a:rPr>
              <a:t>2-United States</a:t>
            </a:r>
            <a:r>
              <a:rPr lang="en-US" sz="3200" dirty="0" smtClean="0">
                <a:solidFill>
                  <a:srgbClr val="00B050"/>
                </a:solidFill>
                <a:latin typeface="Century Gothic" panose="020B0502020202020204" pitchFamily="34" charset="0"/>
              </a:rPr>
              <a:t>	2-Singapore</a:t>
            </a:r>
          </a:p>
          <a:p>
            <a:pPr marL="0" indent="0">
              <a:buNone/>
              <a:tabLst>
                <a:tab pos="4343400" algn="l"/>
              </a:tabLst>
            </a:pPr>
            <a:r>
              <a:rPr lang="en-US" sz="3200" dirty="0" smtClean="0">
                <a:solidFill>
                  <a:srgbClr val="00B050"/>
                </a:solidFill>
                <a:latin typeface="Century Gothic" panose="020B0502020202020204" pitchFamily="34" charset="0"/>
              </a:rPr>
              <a:t>3-Switzerland	3-New Zealand</a:t>
            </a:r>
          </a:p>
          <a:p>
            <a:pPr marL="0" indent="0">
              <a:buNone/>
              <a:tabLst>
                <a:tab pos="4343400" algn="l"/>
              </a:tabLst>
            </a:pPr>
            <a:r>
              <a:rPr lang="en-US" sz="3200" dirty="0" smtClean="0">
                <a:solidFill>
                  <a:srgbClr val="00B050"/>
                </a:solidFill>
                <a:latin typeface="Century Gothic" panose="020B0502020202020204" pitchFamily="34" charset="0"/>
              </a:rPr>
              <a:t>4-Singapore	4-Switzerland</a:t>
            </a:r>
          </a:p>
          <a:p>
            <a:pPr marL="0" indent="0">
              <a:buNone/>
              <a:tabLst>
                <a:tab pos="4343400" algn="l"/>
              </a:tabLst>
            </a:pPr>
            <a:r>
              <a:rPr lang="en-US" sz="3200" dirty="0" smtClean="0">
                <a:solidFill>
                  <a:srgbClr val="00B050"/>
                </a:solidFill>
                <a:latin typeface="Century Gothic" panose="020B0502020202020204" pitchFamily="34" charset="0"/>
              </a:rPr>
              <a:t>5-New Zealand	</a:t>
            </a:r>
            <a:r>
              <a:rPr lang="en-US" sz="2800" dirty="0" smtClean="0">
                <a:solidFill>
                  <a:srgbClr val="00B050"/>
                </a:solidFill>
                <a:latin typeface="Century Gothic" panose="020B0502020202020204" pitchFamily="34" charset="0"/>
              </a:rPr>
              <a:t>5-United Arab Emirates</a:t>
            </a:r>
            <a:endParaRPr lang="en-US" sz="3200" dirty="0" smtClean="0">
              <a:solidFill>
                <a:srgbClr val="00B050"/>
              </a:solidFill>
              <a:latin typeface="Century Gothic" panose="020B0502020202020204" pitchFamily="34" charset="0"/>
            </a:endParaRPr>
          </a:p>
          <a:p>
            <a:pPr marL="0" indent="0">
              <a:buNone/>
              <a:tabLst>
                <a:tab pos="4343400" algn="l"/>
              </a:tabLst>
            </a:pPr>
            <a:r>
              <a:rPr lang="en-US" sz="3200" dirty="0" smtClean="0">
                <a:solidFill>
                  <a:srgbClr val="00B050"/>
                </a:solidFill>
                <a:latin typeface="Century Gothic" panose="020B0502020202020204" pitchFamily="34" charset="0"/>
              </a:rPr>
              <a:t>6-United Kingdom	6-Mauritius</a:t>
            </a:r>
          </a:p>
          <a:p>
            <a:pPr marL="0" indent="0">
              <a:buNone/>
              <a:tabLst>
                <a:tab pos="4343400" algn="l"/>
              </a:tabLst>
            </a:pPr>
            <a:r>
              <a:rPr lang="en-US" sz="3200" dirty="0" smtClean="0">
                <a:solidFill>
                  <a:srgbClr val="00B050"/>
                </a:solidFill>
                <a:latin typeface="Century Gothic" panose="020B0502020202020204" pitchFamily="34" charset="0"/>
              </a:rPr>
              <a:t>7-Canada	7-Finland</a:t>
            </a:r>
          </a:p>
          <a:p>
            <a:pPr marL="0" indent="0">
              <a:buNone/>
              <a:tabLst>
                <a:tab pos="4343400" algn="l"/>
              </a:tabLst>
            </a:pPr>
            <a:r>
              <a:rPr lang="en-US" sz="3200" dirty="0" smtClean="0">
                <a:solidFill>
                  <a:srgbClr val="00B050"/>
                </a:solidFill>
                <a:latin typeface="Century Gothic" panose="020B0502020202020204" pitchFamily="34" charset="0"/>
              </a:rPr>
              <a:t>8-Netherlands	8-Bahrain</a:t>
            </a:r>
          </a:p>
          <a:p>
            <a:pPr marL="0" indent="0">
              <a:buNone/>
              <a:tabLst>
                <a:tab pos="4343400" algn="l"/>
              </a:tabLst>
            </a:pPr>
            <a:r>
              <a:rPr lang="en-US" sz="3200" dirty="0" smtClean="0">
                <a:solidFill>
                  <a:srgbClr val="00B050"/>
                </a:solidFill>
                <a:latin typeface="Century Gothic" panose="020B0502020202020204" pitchFamily="34" charset="0"/>
              </a:rPr>
              <a:t>9-Ireland	9-Canada</a:t>
            </a:r>
          </a:p>
          <a:p>
            <a:pPr marL="0" indent="0">
              <a:buNone/>
              <a:tabLst>
                <a:tab pos="4343400" algn="l"/>
              </a:tabLst>
            </a:pPr>
            <a:r>
              <a:rPr lang="en-US" sz="3200" dirty="0" smtClean="0">
                <a:solidFill>
                  <a:srgbClr val="00B050"/>
                </a:solidFill>
                <a:latin typeface="Century Gothic" panose="020B0502020202020204" pitchFamily="34" charset="0"/>
              </a:rPr>
              <a:t>10-Australia	10-Australia … </a:t>
            </a:r>
            <a:r>
              <a:rPr lang="en-US" sz="3200" b="1" u="sng" dirty="0" smtClean="0">
                <a:solidFill>
                  <a:srgbClr val="00B050"/>
                </a:solidFill>
                <a:latin typeface="Century Gothic" panose="020B0502020202020204" pitchFamily="34" charset="0"/>
              </a:rPr>
              <a:t>17-U.S.</a:t>
            </a:r>
          </a:p>
        </p:txBody>
      </p:sp>
      <p:sp>
        <p:nvSpPr>
          <p:cNvPr id="4" name="Slide Number Placeholder 3"/>
          <p:cNvSpPr>
            <a:spLocks noGrp="1"/>
          </p:cNvSpPr>
          <p:nvPr>
            <p:ph type="sldNum" sz="quarter" idx="12"/>
          </p:nvPr>
        </p:nvSpPr>
        <p:spPr/>
        <p:txBody>
          <a:bodyPr/>
          <a:lstStyle/>
          <a:p>
            <a:fld id="{8064FF45-FF03-4F91-A32A-74ECC657FDA6}" type="slidenum">
              <a:rPr lang="en-US" smtClean="0"/>
              <a:pPr/>
              <a:t>3</a:t>
            </a:fld>
            <a:endParaRPr lang="en-US" dirty="0"/>
          </a:p>
        </p:txBody>
      </p:sp>
    </p:spTree>
    <p:extLst>
      <p:ext uri="{BB962C8B-B14F-4D97-AF65-F5344CB8AC3E}">
        <p14:creationId xmlns="" xmlns:p14="http://schemas.microsoft.com/office/powerpoint/2010/main" val="26529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748"/>
            <a:ext cx="8991600" cy="1935162"/>
          </a:xfrm>
        </p:spPr>
        <p:txBody>
          <a:bodyPr>
            <a:normAutofit/>
          </a:bodyPr>
          <a:lstStyle/>
          <a:p>
            <a:pPr algn="ctr"/>
            <a:r>
              <a:rPr lang="en-US" sz="4300" dirty="0" smtClean="0">
                <a:latin typeface="Century Gothic" panose="020B0502020202020204" pitchFamily="34" charset="0"/>
              </a:rPr>
              <a:t>Regulatory Burden Is High </a:t>
            </a:r>
            <a:br>
              <a:rPr lang="en-US" sz="4300" dirty="0" smtClean="0">
                <a:latin typeface="Century Gothic" panose="020B0502020202020204" pitchFamily="34" charset="0"/>
              </a:rPr>
            </a:br>
            <a:r>
              <a:rPr lang="en-US" sz="4300" dirty="0" smtClean="0">
                <a:latin typeface="Century Gothic" panose="020B0502020202020204" pitchFamily="34" charset="0"/>
              </a:rPr>
              <a:t>and Rising</a:t>
            </a:r>
            <a:endParaRPr lang="en-US" sz="4300" dirty="0">
              <a:latin typeface="Century Gothic" panose="020B0502020202020204" pitchFamily="34" charset="0"/>
            </a:endParaRPr>
          </a:p>
        </p:txBody>
      </p:sp>
      <p:sp>
        <p:nvSpPr>
          <p:cNvPr id="3" name="Content Placeholder 2"/>
          <p:cNvSpPr>
            <a:spLocks noGrp="1"/>
          </p:cNvSpPr>
          <p:nvPr>
            <p:ph idx="1"/>
          </p:nvPr>
        </p:nvSpPr>
        <p:spPr>
          <a:xfrm>
            <a:off x="457200" y="1938910"/>
            <a:ext cx="8229600" cy="3611563"/>
          </a:xfrm>
        </p:spPr>
        <p:txBody>
          <a:bodyPr>
            <a:normAutofit/>
          </a:bodyPr>
          <a:lstStyle/>
          <a:p>
            <a:pPr>
              <a:spcAft>
                <a:spcPts val="1200"/>
              </a:spcAft>
            </a:pPr>
            <a:r>
              <a:rPr lang="en-US" sz="3600" dirty="0" smtClean="0">
                <a:solidFill>
                  <a:srgbClr val="00B050"/>
                </a:solidFill>
                <a:latin typeface="Century Gothic" panose="020B0502020202020204" pitchFamily="34" charset="0"/>
              </a:rPr>
              <a:t>The Federal Register contains 81,000 pages of regulations. </a:t>
            </a:r>
          </a:p>
          <a:p>
            <a:r>
              <a:rPr lang="en-US" sz="3600" dirty="0" smtClean="0">
                <a:solidFill>
                  <a:srgbClr val="00B050"/>
                </a:solidFill>
                <a:latin typeface="Century Gothic" panose="020B0502020202020204" pitchFamily="34" charset="0"/>
              </a:rPr>
              <a:t>It would take more than 2 years to read through all of it. </a:t>
            </a:r>
            <a:endParaRPr lang="en-US" sz="3600" dirty="0" smtClean="0">
              <a:solidFill>
                <a:srgbClr val="00B050"/>
              </a:solidFill>
              <a:latin typeface="Century Gothic" panose="020B0502020202020204" pitchFamily="34" charset="0"/>
            </a:endParaRPr>
          </a:p>
          <a:p>
            <a:endParaRPr lang="en-US" sz="3600" dirty="0" smtClean="0">
              <a:solidFill>
                <a:srgbClr val="00B050"/>
              </a:solidFill>
              <a:latin typeface="Century Gothic" panose="020B0502020202020204" pitchFamily="34" charset="0"/>
            </a:endParaRPr>
          </a:p>
          <a:p>
            <a:endParaRPr lang="en-US" dirty="0">
              <a:latin typeface="Comic Sans MS" pitchFamily="66" charset="0"/>
            </a:endParaRPr>
          </a:p>
        </p:txBody>
      </p:sp>
      <p:sp>
        <p:nvSpPr>
          <p:cNvPr id="4" name="Slide Number Placeholder 3"/>
          <p:cNvSpPr>
            <a:spLocks noGrp="1"/>
          </p:cNvSpPr>
          <p:nvPr>
            <p:ph type="sldNum" sz="quarter" idx="12"/>
          </p:nvPr>
        </p:nvSpPr>
        <p:spPr/>
        <p:txBody>
          <a:bodyPr/>
          <a:lstStyle/>
          <a:p>
            <a:fld id="{8064FF45-FF03-4F91-A32A-74ECC657FDA6}"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748"/>
            <a:ext cx="8991600" cy="1444052"/>
          </a:xfrm>
        </p:spPr>
        <p:txBody>
          <a:bodyPr>
            <a:normAutofit/>
          </a:bodyPr>
          <a:lstStyle/>
          <a:p>
            <a:pPr algn="ctr"/>
            <a:r>
              <a:rPr lang="en-US" sz="4300" dirty="0" smtClean="0">
                <a:latin typeface="Century Gothic" panose="020B0502020202020204" pitchFamily="34" charset="0"/>
              </a:rPr>
              <a:t>Cost of Federal Regulations</a:t>
            </a:r>
            <a:endParaRPr lang="en-US" sz="4300" dirty="0">
              <a:latin typeface="Century Gothic" panose="020B0502020202020204" pitchFamily="34" charset="0"/>
            </a:endParaRPr>
          </a:p>
        </p:txBody>
      </p:sp>
      <p:sp>
        <p:nvSpPr>
          <p:cNvPr id="3" name="Content Placeholder 2"/>
          <p:cNvSpPr>
            <a:spLocks noGrp="1"/>
          </p:cNvSpPr>
          <p:nvPr>
            <p:ph idx="1"/>
          </p:nvPr>
        </p:nvSpPr>
        <p:spPr>
          <a:xfrm>
            <a:off x="381000" y="1371600"/>
            <a:ext cx="8382000" cy="5486400"/>
          </a:xfrm>
        </p:spPr>
        <p:txBody>
          <a:bodyPr>
            <a:normAutofit/>
          </a:bodyPr>
          <a:lstStyle/>
          <a:p>
            <a:r>
              <a:rPr lang="en-US" sz="3600" dirty="0" smtClean="0">
                <a:solidFill>
                  <a:srgbClr val="00B050"/>
                </a:solidFill>
                <a:latin typeface="Century Gothic" panose="020B0502020202020204" pitchFamily="34" charset="0"/>
              </a:rPr>
              <a:t>$2 trillion in 2012 </a:t>
            </a:r>
            <a:endParaRPr lang="en-US" sz="3600" dirty="0" smtClean="0">
              <a:solidFill>
                <a:srgbClr val="00B050"/>
              </a:solidFill>
              <a:latin typeface="Century Gothic" panose="020B0502020202020204" pitchFamily="34" charset="0"/>
            </a:endParaRPr>
          </a:p>
          <a:p>
            <a:r>
              <a:rPr lang="en-US" sz="3600" dirty="0" smtClean="0">
                <a:solidFill>
                  <a:srgbClr val="00B050"/>
                </a:solidFill>
                <a:latin typeface="Century Gothic" panose="020B0502020202020204" pitchFamily="34" charset="0"/>
              </a:rPr>
              <a:t>$9,991 per employee, all industries</a:t>
            </a:r>
          </a:p>
          <a:p>
            <a:r>
              <a:rPr lang="en-US" sz="3600" dirty="0" smtClean="0">
                <a:solidFill>
                  <a:srgbClr val="00B050"/>
                </a:solidFill>
                <a:latin typeface="Century Gothic" panose="020B0502020202020204" pitchFamily="34" charset="0"/>
              </a:rPr>
              <a:t>$19,564 per employee in the manufacturing industry</a:t>
            </a:r>
            <a:endParaRPr lang="en-US" sz="3600" dirty="0" smtClean="0">
              <a:solidFill>
                <a:srgbClr val="00B050"/>
              </a:solidFill>
              <a:latin typeface="Century Gothic" panose="020B0502020202020204" pitchFamily="34" charset="0"/>
            </a:endParaRPr>
          </a:p>
          <a:p>
            <a:r>
              <a:rPr lang="en-US" sz="3600" dirty="0" smtClean="0">
                <a:solidFill>
                  <a:srgbClr val="00B050"/>
                </a:solidFill>
                <a:latin typeface="Century Gothic" panose="020B0502020202020204" pitchFamily="34" charset="0"/>
              </a:rPr>
              <a:t>$34,671 per </a:t>
            </a:r>
            <a:r>
              <a:rPr lang="en-US" sz="3600" dirty="0" smtClean="0">
                <a:solidFill>
                  <a:srgbClr val="00B050"/>
                </a:solidFill>
                <a:latin typeface="Century Gothic" panose="020B0502020202020204" pitchFamily="34" charset="0"/>
              </a:rPr>
              <a:t>employee in the manufacturing </a:t>
            </a:r>
            <a:r>
              <a:rPr lang="en-US" sz="3600" dirty="0" smtClean="0">
                <a:solidFill>
                  <a:srgbClr val="00B050"/>
                </a:solidFill>
                <a:latin typeface="Century Gothic" panose="020B0502020202020204" pitchFamily="34" charset="0"/>
              </a:rPr>
              <a:t>industry (small businesses, &lt; 50 employees)</a:t>
            </a:r>
          </a:p>
          <a:p>
            <a:r>
              <a:rPr lang="en-US" dirty="0" smtClean="0"/>
              <a:t>Source: Crain &amp; Crain, “The Cost of Federal Regulation to the U.S. Economy, Manufacturing &amp; Small Business,” National Association of Manufacturers, Sep. 2014.</a:t>
            </a:r>
            <a:endParaRPr lang="en-US" dirty="0"/>
          </a:p>
        </p:txBody>
      </p:sp>
      <p:sp>
        <p:nvSpPr>
          <p:cNvPr id="4" name="Slide Number Placeholder 3"/>
          <p:cNvSpPr>
            <a:spLocks noGrp="1"/>
          </p:cNvSpPr>
          <p:nvPr>
            <p:ph type="sldNum" sz="quarter" idx="12"/>
          </p:nvPr>
        </p:nvSpPr>
        <p:spPr/>
        <p:txBody>
          <a:bodyPr/>
          <a:lstStyle/>
          <a:p>
            <a:fld id="{8064FF45-FF03-4F91-A32A-74ECC657FDA6}"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7"/>
            <a:ext cx="8458200" cy="1006474"/>
          </a:xfrm>
        </p:spPr>
        <p:txBody>
          <a:bodyPr>
            <a:normAutofit/>
          </a:bodyPr>
          <a:lstStyle/>
          <a:p>
            <a:pPr algn="ctr"/>
            <a:r>
              <a:rPr lang="en-US" sz="4300" dirty="0" smtClean="0">
                <a:solidFill>
                  <a:srgbClr val="00B050"/>
                </a:solidFill>
              </a:rPr>
              <a:t>Sen. George McGovern (D-SD)</a:t>
            </a:r>
            <a:endParaRPr lang="en-US" sz="4300" dirty="0">
              <a:solidFill>
                <a:srgbClr val="00B050"/>
              </a:solidFill>
            </a:endParaRPr>
          </a:p>
        </p:txBody>
      </p:sp>
      <p:sp>
        <p:nvSpPr>
          <p:cNvPr id="3" name="Content Placeholder 2"/>
          <p:cNvSpPr>
            <a:spLocks noGrp="1"/>
          </p:cNvSpPr>
          <p:nvPr>
            <p:ph idx="1"/>
          </p:nvPr>
        </p:nvSpPr>
        <p:spPr>
          <a:xfrm>
            <a:off x="304800" y="1371600"/>
            <a:ext cx="8534400" cy="5257800"/>
          </a:xfrm>
        </p:spPr>
        <p:txBody>
          <a:bodyPr>
            <a:normAutofit/>
          </a:bodyPr>
          <a:lstStyle/>
          <a:p>
            <a:r>
              <a:rPr lang="en-US" sz="3300" b="1" dirty="0" smtClean="0"/>
              <a:t> “</a:t>
            </a:r>
            <a:r>
              <a:rPr lang="en-US" sz="3600" dirty="0" smtClean="0"/>
              <a:t>I also wish that during the years I was in public office, I had had this firsthand experience about the difficulties business people face every day. That knowledge would have made me a better U.S. senator and a more understanding presidential contender</a:t>
            </a:r>
            <a:r>
              <a:rPr lang="en-US" sz="3600" dirty="0" smtClean="0"/>
              <a:t>.</a:t>
            </a:r>
            <a:r>
              <a:rPr lang="en-US" sz="3300" b="1" dirty="0" smtClean="0"/>
              <a:t>”</a:t>
            </a:r>
          </a:p>
          <a:p>
            <a:r>
              <a:rPr lang="en-US" sz="2400" dirty="0" smtClean="0"/>
              <a:t>Source: George Mc Govern, “</a:t>
            </a:r>
            <a:r>
              <a:rPr lang="en-US" sz="2400" dirty="0" smtClean="0"/>
              <a:t>A </a:t>
            </a:r>
            <a:r>
              <a:rPr lang="en-US" sz="2400" dirty="0" smtClean="0"/>
              <a:t>Politician's Dream Is a Businessman's </a:t>
            </a:r>
            <a:r>
              <a:rPr lang="en-US" sz="2400" dirty="0" smtClean="0"/>
              <a:t>Nightmare,</a:t>
            </a:r>
            <a:r>
              <a:rPr lang="en-US" sz="2400" dirty="0" smtClean="0"/>
              <a:t>” </a:t>
            </a:r>
            <a:r>
              <a:rPr lang="en-US" sz="2400" i="1" dirty="0" smtClean="0"/>
              <a:t>Wall Street Journal</a:t>
            </a:r>
            <a:r>
              <a:rPr lang="en-US" sz="2400" dirty="0" smtClean="0"/>
              <a:t>, 6/1/92.</a:t>
            </a:r>
            <a:endParaRPr lang="en-US" sz="2400" dirty="0" smtClean="0"/>
          </a:p>
        </p:txBody>
      </p:sp>
      <p:sp>
        <p:nvSpPr>
          <p:cNvPr id="4" name="Slide Number Placeholder 3"/>
          <p:cNvSpPr>
            <a:spLocks noGrp="1"/>
          </p:cNvSpPr>
          <p:nvPr>
            <p:ph type="sldNum" sz="quarter" idx="12"/>
          </p:nvPr>
        </p:nvSpPr>
        <p:spPr/>
        <p:txBody>
          <a:bodyPr/>
          <a:lstStyle/>
          <a:p>
            <a:fld id="{8064FF45-FF03-4F91-A32A-74ECC657FDA6}" type="slidenum">
              <a:rPr lang="en-US" smtClean="0"/>
              <a:pPr/>
              <a:t>32</a:t>
            </a:fld>
            <a:endParaRPr lang="en-US"/>
          </a:p>
        </p:txBody>
      </p:sp>
    </p:spTree>
    <p:extLst>
      <p:ext uri="{BB962C8B-B14F-4D97-AF65-F5344CB8AC3E}">
        <p14:creationId xmlns="" xmlns:p14="http://schemas.microsoft.com/office/powerpoint/2010/main" val="1619373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300" dirty="0" smtClean="0">
                <a:solidFill>
                  <a:srgbClr val="00B050"/>
                </a:solidFill>
              </a:rPr>
              <a:t>Michigan - </a:t>
            </a:r>
            <a:r>
              <a:rPr lang="en-US" sz="4300" dirty="0" smtClean="0">
                <a:solidFill>
                  <a:srgbClr val="00B050"/>
                </a:solidFill>
              </a:rPr>
              <a:t>Taxes</a:t>
            </a:r>
            <a:endParaRPr lang="en-US" sz="4300" dirty="0">
              <a:solidFill>
                <a:srgbClr val="00B050"/>
              </a:solidFill>
            </a:endParaRPr>
          </a:p>
        </p:txBody>
      </p:sp>
      <p:sp>
        <p:nvSpPr>
          <p:cNvPr id="3" name="Content Placeholder 2"/>
          <p:cNvSpPr>
            <a:spLocks noGrp="1"/>
          </p:cNvSpPr>
          <p:nvPr>
            <p:ph idx="1"/>
          </p:nvPr>
        </p:nvSpPr>
        <p:spPr>
          <a:xfrm>
            <a:off x="628650" y="1676400"/>
            <a:ext cx="7886700" cy="4953000"/>
          </a:xfrm>
        </p:spPr>
        <p:txBody>
          <a:bodyPr>
            <a:normAutofit/>
          </a:bodyPr>
          <a:lstStyle/>
          <a:p>
            <a:r>
              <a:rPr lang="en-US" sz="3300" dirty="0" smtClean="0"/>
              <a:t>According to the Tax Foundation, </a:t>
            </a:r>
            <a:r>
              <a:rPr lang="en-US" sz="3300" dirty="0" smtClean="0"/>
              <a:t>Michigan’s </a:t>
            </a:r>
            <a:r>
              <a:rPr lang="en-US" sz="3300" dirty="0" smtClean="0"/>
              <a:t>2011 tax burden of </a:t>
            </a:r>
            <a:r>
              <a:rPr lang="en-US" sz="3300" dirty="0" smtClean="0"/>
              <a:t>9.57% </a:t>
            </a:r>
            <a:r>
              <a:rPr lang="en-US" sz="3300" dirty="0" smtClean="0"/>
              <a:t>ranks </a:t>
            </a:r>
            <a:r>
              <a:rPr lang="en-US" sz="3300" b="1" u="sng" dirty="0" smtClean="0"/>
              <a:t>21</a:t>
            </a:r>
            <a:r>
              <a:rPr lang="en-US" sz="3300" b="1" u="sng" baseline="30000" dirty="0" smtClean="0"/>
              <a:t>st</a:t>
            </a:r>
            <a:r>
              <a:rPr lang="en-US" sz="3300" b="1" u="sng" dirty="0" smtClean="0"/>
              <a:t> highest</a:t>
            </a:r>
            <a:r>
              <a:rPr lang="en-US" sz="3300" dirty="0" smtClean="0"/>
              <a:t> </a:t>
            </a:r>
            <a:r>
              <a:rPr lang="en-US" sz="3300" dirty="0" smtClean="0"/>
              <a:t>out of </a:t>
            </a:r>
            <a:r>
              <a:rPr lang="en-US" sz="3300" dirty="0" smtClean="0"/>
              <a:t>the 50 </a:t>
            </a:r>
            <a:r>
              <a:rPr lang="en-US" sz="3300" dirty="0" smtClean="0"/>
              <a:t>states, with their Tax Freedom Day falling on April </a:t>
            </a:r>
            <a:r>
              <a:rPr lang="en-US" sz="3300" dirty="0" smtClean="0"/>
              <a:t>17</a:t>
            </a:r>
            <a:r>
              <a:rPr lang="en-US" sz="3300" baseline="30000" dirty="0" smtClean="0"/>
              <a:t>th</a:t>
            </a:r>
            <a:r>
              <a:rPr lang="en-US" sz="3300" dirty="0" smtClean="0"/>
              <a:t>. </a:t>
            </a:r>
            <a:endParaRPr lang="en-US" sz="3300" b="1" dirty="0" smtClean="0">
              <a:sym typeface="Wingdings" pitchFamily="2" charset="2"/>
            </a:endParaRPr>
          </a:p>
          <a:p>
            <a:r>
              <a:rPr lang="en-US" sz="3300" dirty="0" smtClean="0"/>
              <a:t>Michigan's state and local governments collected </a:t>
            </a:r>
            <a:r>
              <a:rPr lang="en-US" sz="3300" dirty="0" smtClean="0"/>
              <a:t>$</a:t>
            </a:r>
            <a:r>
              <a:rPr lang="en-US" sz="3300" dirty="0" smtClean="0"/>
              <a:t>1374 per person in property taxes, </a:t>
            </a:r>
            <a:r>
              <a:rPr lang="en-US" sz="3300" dirty="0" smtClean="0"/>
              <a:t>which also </a:t>
            </a:r>
            <a:r>
              <a:rPr lang="en-US" sz="3300" dirty="0" smtClean="0"/>
              <a:t>ranks </a:t>
            </a:r>
            <a:r>
              <a:rPr lang="en-US" sz="3300" b="1" u="sng" dirty="0" smtClean="0"/>
              <a:t>21st highest</a:t>
            </a:r>
            <a:r>
              <a:rPr lang="en-US" sz="3300" dirty="0" smtClean="0"/>
              <a:t> nationally</a:t>
            </a:r>
            <a:r>
              <a:rPr lang="en-US" sz="3300" dirty="0" smtClean="0"/>
              <a:t>.</a:t>
            </a:r>
            <a:endParaRPr lang="en-US" sz="3300" b="1" dirty="0" smtClean="0"/>
          </a:p>
        </p:txBody>
      </p:sp>
      <p:sp>
        <p:nvSpPr>
          <p:cNvPr id="4" name="Slide Number Placeholder 3"/>
          <p:cNvSpPr>
            <a:spLocks noGrp="1"/>
          </p:cNvSpPr>
          <p:nvPr>
            <p:ph type="sldNum" sz="quarter" idx="12"/>
          </p:nvPr>
        </p:nvSpPr>
        <p:spPr/>
        <p:txBody>
          <a:bodyPr/>
          <a:lstStyle/>
          <a:p>
            <a:fld id="{8064FF45-FF03-4F91-A32A-74ECC657FDA6}" type="slidenum">
              <a:rPr lang="en-US" smtClean="0"/>
              <a:pPr/>
              <a:t>33</a:t>
            </a:fld>
            <a:endParaRPr lang="en-US"/>
          </a:p>
        </p:txBody>
      </p:sp>
    </p:spTree>
    <p:extLst>
      <p:ext uri="{BB962C8B-B14F-4D97-AF65-F5344CB8AC3E}">
        <p14:creationId xmlns="" xmlns:p14="http://schemas.microsoft.com/office/powerpoint/2010/main" val="1619373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300" dirty="0" smtClean="0">
                <a:solidFill>
                  <a:srgbClr val="00B050"/>
                </a:solidFill>
              </a:rPr>
              <a:t>Michigan - </a:t>
            </a:r>
            <a:r>
              <a:rPr lang="en-US" sz="4300" dirty="0" smtClean="0">
                <a:solidFill>
                  <a:srgbClr val="00B050"/>
                </a:solidFill>
              </a:rPr>
              <a:t>Cronyism</a:t>
            </a:r>
            <a:endParaRPr lang="en-US" sz="4300" dirty="0">
              <a:solidFill>
                <a:srgbClr val="00B050"/>
              </a:solidFill>
            </a:endParaRPr>
          </a:p>
        </p:txBody>
      </p:sp>
      <p:sp>
        <p:nvSpPr>
          <p:cNvPr id="3" name="Content Placeholder 2"/>
          <p:cNvSpPr>
            <a:spLocks noGrp="1"/>
          </p:cNvSpPr>
          <p:nvPr>
            <p:ph idx="1"/>
          </p:nvPr>
        </p:nvSpPr>
        <p:spPr/>
        <p:txBody>
          <a:bodyPr>
            <a:normAutofit/>
          </a:bodyPr>
          <a:lstStyle/>
          <a:p>
            <a:r>
              <a:rPr lang="en-US" sz="3300" dirty="0" smtClean="0"/>
              <a:t>According to a New York Times analysis of targeted business incentives, Michigan granted </a:t>
            </a:r>
            <a:r>
              <a:rPr lang="en-US" sz="3300" b="1" u="sng" dirty="0" smtClean="0"/>
              <a:t>more than all but one </a:t>
            </a:r>
            <a:r>
              <a:rPr lang="en-US" sz="3300" b="1" u="sng" dirty="0" smtClean="0"/>
              <a:t>state</a:t>
            </a:r>
            <a:r>
              <a:rPr lang="en-US" sz="3300" dirty="0" smtClean="0"/>
              <a:t> (New York).</a:t>
            </a:r>
            <a:endParaRPr lang="en-US" sz="3300" dirty="0" smtClean="0"/>
          </a:p>
          <a:p>
            <a:r>
              <a:rPr lang="en-US" sz="3300" dirty="0" smtClean="0"/>
              <a:t>Michigan had the </a:t>
            </a:r>
            <a:r>
              <a:rPr lang="en-US" sz="3300" b="1" u="sng" dirty="0" smtClean="0"/>
              <a:t>21</a:t>
            </a:r>
            <a:r>
              <a:rPr lang="en-US" sz="3300" b="1" u="sng" baseline="30000" dirty="0" smtClean="0"/>
              <a:t>st</a:t>
            </a:r>
            <a:r>
              <a:rPr lang="en-US" sz="3300" b="1" u="sng" dirty="0" smtClean="0"/>
              <a:t> </a:t>
            </a:r>
            <a:r>
              <a:rPr lang="en-US" sz="3300" b="1" u="sng" dirty="0" smtClean="0"/>
              <a:t>most burdensome</a:t>
            </a:r>
            <a:r>
              <a:rPr lang="en-US" sz="3300" dirty="0" smtClean="0"/>
              <a:t> occupational licensing system on the Institute for Justice License to Work report </a:t>
            </a:r>
            <a:r>
              <a:rPr lang="en-US" sz="3300" dirty="0" smtClean="0"/>
              <a:t>(</a:t>
            </a:r>
            <a:r>
              <a:rPr lang="en-US" sz="3300" dirty="0" smtClean="0"/>
              <a:t>T</a:t>
            </a:r>
            <a:r>
              <a:rPr lang="en-US" sz="3300" dirty="0" smtClean="0"/>
              <a:t>able 7).</a:t>
            </a:r>
            <a:endParaRPr lang="en-US" sz="3300" dirty="0" smtClean="0"/>
          </a:p>
        </p:txBody>
      </p:sp>
      <p:sp>
        <p:nvSpPr>
          <p:cNvPr id="4" name="Slide Number Placeholder 3"/>
          <p:cNvSpPr>
            <a:spLocks noGrp="1"/>
          </p:cNvSpPr>
          <p:nvPr>
            <p:ph type="sldNum" sz="quarter" idx="12"/>
          </p:nvPr>
        </p:nvSpPr>
        <p:spPr/>
        <p:txBody>
          <a:bodyPr/>
          <a:lstStyle/>
          <a:p>
            <a:fld id="{8064FF45-FF03-4F91-A32A-74ECC657FDA6}" type="slidenum">
              <a:rPr lang="en-US" smtClean="0"/>
              <a:pPr/>
              <a:t>34</a:t>
            </a:fld>
            <a:endParaRPr lang="en-US"/>
          </a:p>
        </p:txBody>
      </p:sp>
    </p:spTree>
    <p:extLst>
      <p:ext uri="{BB962C8B-B14F-4D97-AF65-F5344CB8AC3E}">
        <p14:creationId xmlns:p14="http://schemas.microsoft.com/office/powerpoint/2010/main" xmlns="" val="1629412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843435"/>
          </a:xfrm>
        </p:spPr>
        <p:txBody>
          <a:bodyPr>
            <a:noAutofit/>
          </a:bodyPr>
          <a:lstStyle/>
          <a:p>
            <a:pPr marL="0" indent="0">
              <a:spcAft>
                <a:spcPts val="3000"/>
              </a:spcAft>
              <a:buNone/>
            </a:pPr>
            <a:r>
              <a:rPr lang="en-US" sz="4000" dirty="0" smtClean="0">
                <a:solidFill>
                  <a:srgbClr val="00B050"/>
                </a:solidFill>
                <a:latin typeface="Century Gothic" panose="020B0502020202020204" pitchFamily="34" charset="0"/>
              </a:rPr>
              <a:t>“And if I spend somebody else’s money on somebody else, I’m not concerned about how much it is, and I’m not concerned about what I get. And that’s government.” </a:t>
            </a:r>
            <a:r>
              <a:rPr lang="en-US" sz="4000" dirty="0">
                <a:solidFill>
                  <a:srgbClr val="00B050"/>
                </a:solidFill>
                <a:latin typeface="Century Gothic" panose="020B0502020202020204" pitchFamily="34" charset="0"/>
              </a:rPr>
              <a:t/>
            </a:r>
            <a:br>
              <a:rPr lang="en-US" sz="4000" dirty="0">
                <a:solidFill>
                  <a:srgbClr val="00B050"/>
                </a:solidFill>
                <a:latin typeface="Century Gothic" panose="020B0502020202020204" pitchFamily="34" charset="0"/>
              </a:rPr>
            </a:br>
            <a:r>
              <a:rPr lang="en-US" sz="3600" dirty="0" smtClean="0">
                <a:latin typeface="Century Gothic" panose="020B0502020202020204" pitchFamily="34" charset="0"/>
              </a:rPr>
              <a:t>-- </a:t>
            </a:r>
            <a:r>
              <a:rPr lang="en-US" sz="3600" u="sng" dirty="0" smtClean="0">
                <a:latin typeface="Century Gothic" panose="020B0502020202020204" pitchFamily="34" charset="0"/>
              </a:rPr>
              <a:t>Milton Friedman</a:t>
            </a:r>
            <a:endParaRPr lang="en-US" sz="3600" dirty="0" smtClean="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064FF45-FF03-4F91-A32A-74ECC657FDA6}"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a:bodyPr>
          <a:lstStyle/>
          <a:p>
            <a:pPr algn="ctr"/>
            <a:r>
              <a:rPr lang="en-US" sz="4300" dirty="0" smtClean="0">
                <a:latin typeface="Century Gothic" panose="020B0502020202020204" pitchFamily="34" charset="0"/>
              </a:rPr>
              <a:t>Economic Freedom</a:t>
            </a:r>
            <a:endParaRPr lang="en-US" sz="4300" dirty="0">
              <a:latin typeface="Century Gothic" panose="020B0502020202020204" pitchFamily="34" charset="0"/>
            </a:endParaRPr>
          </a:p>
        </p:txBody>
      </p:sp>
      <p:sp>
        <p:nvSpPr>
          <p:cNvPr id="3" name="Content Placeholder 2"/>
          <p:cNvSpPr>
            <a:spLocks noGrp="1"/>
          </p:cNvSpPr>
          <p:nvPr>
            <p:ph idx="1"/>
          </p:nvPr>
        </p:nvSpPr>
        <p:spPr>
          <a:xfrm>
            <a:off x="0" y="1143000"/>
            <a:ext cx="9144000" cy="5486400"/>
          </a:xfrm>
        </p:spPr>
        <p:txBody>
          <a:bodyPr>
            <a:noAutofit/>
          </a:bodyPr>
          <a:lstStyle/>
          <a:p>
            <a:pPr marL="0" indent="0">
              <a:buNone/>
            </a:pPr>
            <a:r>
              <a:rPr lang="en-US" sz="3600" u="sng" dirty="0" smtClean="0">
                <a:latin typeface="Century Gothic" panose="020B0502020202020204" pitchFamily="34" charset="0"/>
              </a:rPr>
              <a:t>Why does it matter?</a:t>
            </a:r>
          </a:p>
          <a:p>
            <a:pPr>
              <a:buNone/>
            </a:pPr>
            <a:r>
              <a:rPr lang="en-US" sz="3600" dirty="0" smtClean="0">
                <a:solidFill>
                  <a:srgbClr val="00B050"/>
                </a:solidFill>
                <a:latin typeface="Century Gothic" panose="020B0502020202020204" pitchFamily="34" charset="0"/>
              </a:rPr>
              <a:t>Areas with more economic freedom have </a:t>
            </a:r>
            <a:r>
              <a:rPr lang="en-US" sz="3600" u="sng" dirty="0" smtClean="0">
                <a:solidFill>
                  <a:srgbClr val="00B050"/>
                </a:solidFill>
                <a:latin typeface="Century Gothic" panose="020B0502020202020204" pitchFamily="34" charset="0"/>
              </a:rPr>
              <a:t>higher</a:t>
            </a:r>
            <a:r>
              <a:rPr lang="en-US" sz="3600" dirty="0" smtClean="0">
                <a:solidFill>
                  <a:srgbClr val="00B050"/>
                </a:solidFill>
                <a:latin typeface="Century Gothic" panose="020B0502020202020204" pitchFamily="34" charset="0"/>
              </a:rPr>
              <a:t>: GDP, GDP growth, Income </a:t>
            </a:r>
            <a:r>
              <a:rPr lang="en-US" sz="3600" dirty="0">
                <a:solidFill>
                  <a:srgbClr val="00B050"/>
                </a:solidFill>
                <a:latin typeface="Century Gothic" panose="020B0502020202020204" pitchFamily="34" charset="0"/>
              </a:rPr>
              <a:t>of the poorest 10</a:t>
            </a:r>
            <a:r>
              <a:rPr lang="en-US" sz="3600" dirty="0" smtClean="0">
                <a:solidFill>
                  <a:srgbClr val="00B050"/>
                </a:solidFill>
                <a:latin typeface="Century Gothic" panose="020B0502020202020204" pitchFamily="34" charset="0"/>
              </a:rPr>
              <a:t>%, </a:t>
            </a:r>
            <a:r>
              <a:rPr lang="en-US" sz="3600" dirty="0">
                <a:solidFill>
                  <a:srgbClr val="00B050"/>
                </a:solidFill>
                <a:latin typeface="Century Gothic" panose="020B0502020202020204" pitchFamily="34" charset="0"/>
              </a:rPr>
              <a:t>Income share of the poorest 10</a:t>
            </a:r>
            <a:r>
              <a:rPr lang="en-US" sz="3600" dirty="0" smtClean="0">
                <a:solidFill>
                  <a:srgbClr val="00B050"/>
                </a:solidFill>
                <a:latin typeface="Century Gothic" panose="020B0502020202020204" pitchFamily="34" charset="0"/>
              </a:rPr>
              <a:t>%, political freedom, civil liberties, life satisfaction, literacy, life expectancy, and cleaner environments</a:t>
            </a:r>
          </a:p>
          <a:p>
            <a:pPr>
              <a:buNone/>
            </a:pPr>
            <a:r>
              <a:rPr lang="en-US" sz="3600" dirty="0" smtClean="0">
                <a:solidFill>
                  <a:srgbClr val="00B050"/>
                </a:solidFill>
                <a:latin typeface="Century Gothic" panose="020B0502020202020204" pitchFamily="34" charset="0"/>
              </a:rPr>
              <a:t>And, </a:t>
            </a:r>
            <a:r>
              <a:rPr lang="en-US" sz="3600" u="sng" dirty="0" smtClean="0">
                <a:solidFill>
                  <a:srgbClr val="00B050"/>
                </a:solidFill>
                <a:latin typeface="Century Gothic" panose="020B0502020202020204" pitchFamily="34" charset="0"/>
              </a:rPr>
              <a:t>lower</a:t>
            </a:r>
            <a:r>
              <a:rPr lang="en-US" sz="3600" dirty="0" smtClean="0">
                <a:solidFill>
                  <a:srgbClr val="00B050"/>
                </a:solidFill>
                <a:latin typeface="Century Gothic" panose="020B0502020202020204" pitchFamily="34" charset="0"/>
              </a:rPr>
              <a:t>: unemployment, child labor, infant </a:t>
            </a:r>
            <a:r>
              <a:rPr lang="en-US" sz="3600" dirty="0">
                <a:solidFill>
                  <a:srgbClr val="00B050"/>
                </a:solidFill>
                <a:latin typeface="Century Gothic" panose="020B0502020202020204" pitchFamily="34" charset="0"/>
              </a:rPr>
              <a:t>mortality </a:t>
            </a:r>
            <a:r>
              <a:rPr lang="en-US" sz="3600" dirty="0" smtClean="0">
                <a:solidFill>
                  <a:srgbClr val="00B050"/>
                </a:solidFill>
                <a:latin typeface="Century Gothic" panose="020B0502020202020204" pitchFamily="34" charset="0"/>
              </a:rPr>
              <a:t>rates, and corruption</a:t>
            </a:r>
            <a:endParaRPr lang="en-US" sz="3600" dirty="0">
              <a:solidFill>
                <a:srgbClr val="00B050"/>
              </a:solidFill>
              <a:latin typeface="Century Gothic" panose="020B0502020202020204" pitchFamily="34" charset="0"/>
            </a:endParaRPr>
          </a:p>
          <a:p>
            <a:pPr marL="0" indent="0" algn="ctr">
              <a:buNone/>
            </a:pPr>
            <a:endParaRPr lang="en-US" dirty="0" smtClean="0"/>
          </a:p>
        </p:txBody>
      </p:sp>
      <p:sp>
        <p:nvSpPr>
          <p:cNvPr id="4" name="Slide Number Placeholder 3"/>
          <p:cNvSpPr>
            <a:spLocks noGrp="1"/>
          </p:cNvSpPr>
          <p:nvPr>
            <p:ph type="sldNum" sz="quarter" idx="12"/>
          </p:nvPr>
        </p:nvSpPr>
        <p:spPr/>
        <p:txBody>
          <a:bodyPr/>
          <a:lstStyle/>
          <a:p>
            <a:fld id="{8064FF45-FF03-4F91-A32A-74ECC657FDA6}" type="slidenum">
              <a:rPr lang="en-US" smtClean="0"/>
              <a:pPr/>
              <a:t>36</a:t>
            </a:fld>
            <a:endParaRPr lang="en-US"/>
          </a:p>
        </p:txBody>
      </p:sp>
    </p:spTree>
    <p:extLst>
      <p:ext uri="{BB962C8B-B14F-4D97-AF65-F5344CB8AC3E}">
        <p14:creationId xmlns="" xmlns:p14="http://schemas.microsoft.com/office/powerpoint/2010/main" val="906879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28600" y="221457"/>
            <a:ext cx="8610600" cy="990600"/>
          </a:xfrm>
        </p:spPr>
        <p:txBody>
          <a:bodyPr>
            <a:normAutofit fontScale="90000"/>
          </a:bodyPr>
          <a:lstStyle/>
          <a:p>
            <a:pPr algn="ctr" eaLnBrk="1" hangingPunct="1">
              <a:defRPr/>
            </a:pPr>
            <a:r>
              <a:rPr lang="en-US" sz="3600" dirty="0">
                <a:latin typeface="Century Gothic" panose="020B0502020202020204" pitchFamily="34" charset="0"/>
              </a:rPr>
              <a:t>Per Capita Income </a:t>
            </a:r>
            <a:r>
              <a:rPr lang="en-US" sz="3600" dirty="0" smtClean="0">
                <a:latin typeface="Century Gothic" panose="020B0502020202020204" pitchFamily="34" charset="0"/>
              </a:rPr>
              <a:t>Is Much Higher in Nations with Higher Economic Freedom</a:t>
            </a:r>
            <a:endParaRPr lang="en-US" sz="3600" dirty="0">
              <a:latin typeface="Century Gothic" panose="020B0502020202020204" pitchFamily="34" charset="0"/>
            </a:endParaRPr>
          </a:p>
        </p:txBody>
      </p:sp>
      <p:graphicFrame>
        <p:nvGraphicFramePr>
          <p:cNvPr id="25603" name="Object 3"/>
          <p:cNvGraphicFramePr>
            <a:graphicFrameLocks noGrp="1" noChangeAspect="1"/>
          </p:cNvGraphicFramePr>
          <p:nvPr>
            <p:ph type="chart" idx="4294967295"/>
          </p:nvPr>
        </p:nvGraphicFramePr>
        <p:xfrm>
          <a:off x="0" y="1295400"/>
          <a:ext cx="9163050" cy="4495800"/>
        </p:xfrm>
        <a:graphic>
          <a:graphicData uri="http://schemas.openxmlformats.org/presentationml/2006/ole">
            <p:oleObj spid="_x0000_s117778" name="Chart" r:id="rId3" imgW="7772408" imgH="3810112" progId="MSGraph.Chart.8">
              <p:embed followColorScheme="full"/>
            </p:oleObj>
          </a:graphicData>
        </a:graphic>
      </p:graphicFrame>
      <p:sp>
        <p:nvSpPr>
          <p:cNvPr id="25607" name="Text Box 7"/>
          <p:cNvSpPr txBox="1">
            <a:spLocks noChangeArrowheads="1"/>
          </p:cNvSpPr>
          <p:nvPr/>
        </p:nvSpPr>
        <p:spPr bwMode="auto">
          <a:xfrm>
            <a:off x="228600" y="6248400"/>
            <a:ext cx="8610600" cy="308419"/>
          </a:xfrm>
          <a:prstGeom prst="rect">
            <a:avLst/>
          </a:prstGeom>
          <a:noFill/>
          <a:ln w="9525">
            <a:noFill/>
            <a:miter lim="800000"/>
            <a:headEnd/>
            <a:tailEnd/>
          </a:ln>
          <a:effectLst/>
        </p:spPr>
        <p:txBody>
          <a:bodyPr wrap="square"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chemeClr val="tx2"/>
              </a:buClr>
              <a:buSzPct val="75000"/>
              <a:buFont typeface="Monotype Sorts" pitchFamily="2" charset="2"/>
              <a:buNone/>
              <a:defRPr/>
            </a:pPr>
            <a:r>
              <a:rPr lang="en-US" sz="1400" dirty="0" smtClean="0">
                <a:effectLst>
                  <a:outerShdw blurRad="38100" dist="38100" dir="2700000" algn="tl">
                    <a:srgbClr val="C0C0C0"/>
                  </a:outerShdw>
                </a:effectLst>
                <a:latin typeface="Century Gothic" panose="020B0502020202020204" pitchFamily="34" charset="0"/>
              </a:rPr>
              <a:t>Sources:  The Fraser </a:t>
            </a:r>
            <a:r>
              <a:rPr lang="en-US" sz="1400" dirty="0" smtClean="0">
                <a:latin typeface="Century Gothic" panose="020B0502020202020204" pitchFamily="34" charset="0"/>
              </a:rPr>
              <a:t>Institute</a:t>
            </a:r>
            <a:r>
              <a:rPr lang="en-US" sz="1400" dirty="0" smtClean="0">
                <a:effectLst>
                  <a:outerShdw blurRad="38100" dist="38100" dir="2700000" algn="tl">
                    <a:srgbClr val="C0C0C0"/>
                  </a:outerShdw>
                </a:effectLst>
                <a:latin typeface="Century Gothic" panose="020B0502020202020204" pitchFamily="34" charset="0"/>
              </a:rPr>
              <a:t>; The World Bank, World Development  Indicators, 	2013</a:t>
            </a:r>
          </a:p>
        </p:txBody>
      </p:sp>
      <p:sp>
        <p:nvSpPr>
          <p:cNvPr id="41988" name="Text Box 4"/>
          <p:cNvSpPr txBox="1">
            <a:spLocks noChangeArrowheads="1"/>
          </p:cNvSpPr>
          <p:nvPr/>
        </p:nvSpPr>
        <p:spPr bwMode="auto">
          <a:xfrm>
            <a:off x="1905000" y="55626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buClr>
                <a:schemeClr val="tx2"/>
              </a:buClr>
              <a:buSzPct val="75000"/>
              <a:buFont typeface="Monotype Sorts" pitchFamily="2" charset="2"/>
              <a:buNone/>
              <a:defRPr/>
            </a:pPr>
            <a:r>
              <a:rPr lang="en-US" sz="2800" b="1" smtClean="0">
                <a:solidFill>
                  <a:srgbClr val="FF0066"/>
                </a:solidFill>
                <a:effectLst>
                  <a:outerShdw blurRad="38100" dist="38100" dir="2700000" algn="tl">
                    <a:srgbClr val="000000"/>
                  </a:outerShdw>
                </a:effectLst>
                <a:latin typeface="Arial" charset="0"/>
              </a:rPr>
              <a:t>Most Free ……………. Least Free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dissolve">
                                      <p:cBhvr>
                                        <p:cTn id="7" dur="500"/>
                                        <p:tgtEl>
                                          <p:spTgt spid="2560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1988"/>
                                        </p:tgtEl>
                                        <p:attrNameLst>
                                          <p:attrName>style.visibility</p:attrName>
                                        </p:attrNameLst>
                                      </p:cBhvr>
                                      <p:to>
                                        <p:strVal val="visible"/>
                                      </p:to>
                                    </p:set>
                                    <p:animEffect transition="in" filter="wipe(left)">
                                      <p:cBhvr>
                                        <p:cTn id="11"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5603" grpId="0"/>
      <p:bldP spid="41988"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64FF45-FF03-4F91-A32A-74ECC657FDA6}" type="slidenum">
              <a:rPr lang="en-US" smtClean="0"/>
              <a:pPr/>
              <a:t>38</a:t>
            </a:fld>
            <a:endParaRPr lang="en-US"/>
          </a:p>
        </p:txBody>
      </p:sp>
      <p:graphicFrame>
        <p:nvGraphicFramePr>
          <p:cNvPr id="3" name="Chart 2"/>
          <p:cNvGraphicFramePr/>
          <p:nvPr/>
        </p:nvGraphicFramePr>
        <p:xfrm>
          <a:off x="0" y="914400"/>
          <a:ext cx="8839200" cy="55864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0"/>
            <a:ext cx="9144000" cy="954107"/>
          </a:xfrm>
          <a:prstGeom prst="rect">
            <a:avLst/>
          </a:prstGeom>
          <a:noFill/>
        </p:spPr>
        <p:txBody>
          <a:bodyPr wrap="square" rtlCol="0">
            <a:spAutoFit/>
          </a:bodyPr>
          <a:lstStyle/>
          <a:p>
            <a:pPr algn="ctr"/>
            <a:r>
              <a:rPr lang="en-US" sz="2800" dirty="0" smtClean="0">
                <a:latin typeface="Century Gothic" panose="020B0502020202020204" pitchFamily="34" charset="0"/>
              </a:rPr>
              <a:t>Per Capita GDP Growth Is Positively Correlated with Economic Freedom in States</a:t>
            </a:r>
            <a:endParaRPr lang="en-US" sz="2800" dirty="0">
              <a:latin typeface="Century Gothic" panose="020B0502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838200" y="1295400"/>
          <a:ext cx="74676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0"/>
            <a:ext cx="9144000" cy="1077218"/>
          </a:xfrm>
          <a:prstGeom prst="rect">
            <a:avLst/>
          </a:prstGeom>
          <a:noFill/>
        </p:spPr>
        <p:txBody>
          <a:bodyPr wrap="square" rtlCol="0">
            <a:spAutoFit/>
          </a:bodyPr>
          <a:lstStyle/>
          <a:p>
            <a:pPr algn="ctr"/>
            <a:r>
              <a:rPr lang="en-US" sz="3200" dirty="0" smtClean="0">
                <a:latin typeface="Century Gothic" panose="020B0502020202020204" pitchFamily="34" charset="0"/>
              </a:rPr>
              <a:t>Unemployment Is Much Lower in Metro Areas with Higher Economic Freedom</a:t>
            </a:r>
            <a:endParaRPr lang="en-US" sz="3200" dirty="0">
              <a:latin typeface="Century Gothic" panose="020B0502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458200" cy="5257800"/>
          </a:xfrm>
        </p:spPr>
        <p:txBody>
          <a:bodyPr>
            <a:noAutofit/>
          </a:bodyPr>
          <a:lstStyle/>
          <a:p>
            <a:pPr marL="742950" indent="-742950">
              <a:spcAft>
                <a:spcPts val="3000"/>
              </a:spcAft>
              <a:buAutoNum type="arabicParenR"/>
            </a:pPr>
            <a:r>
              <a:rPr lang="en-US" sz="4000" dirty="0" smtClean="0">
                <a:solidFill>
                  <a:srgbClr val="00B050"/>
                </a:solidFill>
                <a:latin typeface="Century Gothic" panose="020B0502020202020204" pitchFamily="34" charset="0"/>
              </a:rPr>
              <a:t>What is “economic freedom”?</a:t>
            </a:r>
          </a:p>
          <a:p>
            <a:pPr marL="742950" indent="-742950">
              <a:spcAft>
                <a:spcPts val="3000"/>
              </a:spcAft>
              <a:buAutoNum type="arabicParenR"/>
            </a:pPr>
            <a:r>
              <a:rPr lang="en-US" sz="4000" dirty="0" smtClean="0">
                <a:solidFill>
                  <a:srgbClr val="00B050"/>
                </a:solidFill>
                <a:latin typeface="Century Gothic" panose="020B0502020202020204" pitchFamily="34" charset="0"/>
              </a:rPr>
              <a:t>Where do we rank (US, </a:t>
            </a:r>
            <a:r>
              <a:rPr lang="en-US" sz="4000" dirty="0" smtClean="0">
                <a:solidFill>
                  <a:srgbClr val="00B050"/>
                </a:solidFill>
                <a:latin typeface="Century Gothic" panose="020B0502020202020204" pitchFamily="34" charset="0"/>
              </a:rPr>
              <a:t>MI, and Detroit)?</a:t>
            </a:r>
            <a:endParaRPr lang="en-US" sz="4000" dirty="0" smtClean="0">
              <a:solidFill>
                <a:srgbClr val="00B050"/>
              </a:solidFill>
              <a:latin typeface="Century Gothic" panose="020B0502020202020204" pitchFamily="34" charset="0"/>
            </a:endParaRPr>
          </a:p>
          <a:p>
            <a:pPr marL="742950" indent="-742950">
              <a:spcAft>
                <a:spcPts val="3000"/>
              </a:spcAft>
              <a:buAutoNum type="arabicParenR"/>
            </a:pPr>
            <a:r>
              <a:rPr lang="en-US" sz="4000" dirty="0" smtClean="0">
                <a:solidFill>
                  <a:srgbClr val="00B050"/>
                </a:solidFill>
                <a:latin typeface="Century Gothic" panose="020B0502020202020204" pitchFamily="34" charset="0"/>
              </a:rPr>
              <a:t>Why are we so low?</a:t>
            </a:r>
          </a:p>
          <a:p>
            <a:pPr marL="742950" indent="-742950">
              <a:spcAft>
                <a:spcPts val="3000"/>
              </a:spcAft>
              <a:buAutoNum type="arabicParenR"/>
            </a:pPr>
            <a:r>
              <a:rPr lang="en-US" sz="4000" dirty="0" smtClean="0">
                <a:solidFill>
                  <a:srgbClr val="00B050"/>
                </a:solidFill>
                <a:latin typeface="Century Gothic" panose="020B0502020202020204" pitchFamily="34" charset="0"/>
              </a:rPr>
              <a:t>Why does it matter? </a:t>
            </a:r>
            <a:endParaRPr lang="en-US" sz="3600" dirty="0" smtClean="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064FF45-FF03-4F91-A32A-74ECC657FDA6}"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pPr algn="ctr"/>
            <a:r>
              <a:rPr lang="en-US" sz="4300" dirty="0" smtClean="0">
                <a:latin typeface="Century Gothic" panose="020B0502020202020204" pitchFamily="34" charset="0"/>
              </a:rPr>
              <a:t>Related Research</a:t>
            </a:r>
            <a:endParaRPr lang="en-US" sz="4300" dirty="0">
              <a:latin typeface="Century Gothic" panose="020B0502020202020204" pitchFamily="34" charset="0"/>
            </a:endParaRPr>
          </a:p>
        </p:txBody>
      </p:sp>
      <p:sp>
        <p:nvSpPr>
          <p:cNvPr id="3" name="Content Placeholder 2"/>
          <p:cNvSpPr>
            <a:spLocks noGrp="1"/>
          </p:cNvSpPr>
          <p:nvPr>
            <p:ph idx="1"/>
          </p:nvPr>
        </p:nvSpPr>
        <p:spPr>
          <a:xfrm>
            <a:off x="457200" y="1219200"/>
            <a:ext cx="8458200" cy="5334000"/>
          </a:xfrm>
        </p:spPr>
        <p:txBody>
          <a:bodyPr>
            <a:normAutofit lnSpcReduction="10000"/>
          </a:bodyPr>
          <a:lstStyle/>
          <a:p>
            <a:pPr>
              <a:spcBef>
                <a:spcPts val="0"/>
              </a:spcBef>
              <a:spcAft>
                <a:spcPts val="1800"/>
              </a:spcAft>
            </a:pPr>
            <a:r>
              <a:rPr lang="en-US" sz="3600" dirty="0" err="1" smtClean="0">
                <a:solidFill>
                  <a:srgbClr val="00B050"/>
                </a:solidFill>
                <a:latin typeface="Century Gothic" panose="020B0502020202020204" pitchFamily="34" charset="0"/>
              </a:rPr>
              <a:t>Stansel</a:t>
            </a:r>
            <a:r>
              <a:rPr lang="en-US" sz="3600" dirty="0" smtClean="0">
                <a:solidFill>
                  <a:srgbClr val="00B050"/>
                </a:solidFill>
                <a:latin typeface="Century Gothic" panose="020B0502020202020204" pitchFamily="34" charset="0"/>
              </a:rPr>
              <a:t>, Dean. “Why Are Some Cities Growing While Others Are Shrinking?” </a:t>
            </a:r>
            <a:r>
              <a:rPr lang="en-US" sz="3600" i="1" dirty="0" smtClean="0">
                <a:solidFill>
                  <a:srgbClr val="00B050"/>
                </a:solidFill>
                <a:latin typeface="Century Gothic" panose="020B0502020202020204" pitchFamily="34" charset="0"/>
              </a:rPr>
              <a:t>Cato Journal</a:t>
            </a:r>
            <a:r>
              <a:rPr lang="en-US" sz="3600" dirty="0" smtClean="0">
                <a:solidFill>
                  <a:srgbClr val="00B050"/>
                </a:solidFill>
                <a:latin typeface="Century Gothic" panose="020B0502020202020204" pitchFamily="34" charset="0"/>
              </a:rPr>
              <a:t>, 31, 2 (Spring/Summer 2011), 285-303.</a:t>
            </a:r>
          </a:p>
          <a:p>
            <a:r>
              <a:rPr lang="en-US" sz="3600" dirty="0" err="1" smtClean="0">
                <a:solidFill>
                  <a:srgbClr val="00B050"/>
                </a:solidFill>
                <a:latin typeface="Century Gothic" panose="020B0502020202020204" pitchFamily="34" charset="0"/>
              </a:rPr>
              <a:t>Stansel</a:t>
            </a:r>
            <a:r>
              <a:rPr lang="en-US" sz="3600" dirty="0" smtClean="0">
                <a:solidFill>
                  <a:srgbClr val="00B050"/>
                </a:solidFill>
                <a:latin typeface="Century Gothic" panose="020B0502020202020204" pitchFamily="34" charset="0"/>
              </a:rPr>
              <a:t>, Dean. “Higher Taxes, Less Growth: The Impact of Tax Burden on Economic Growth in U.S. Metropolitan Areas,” </a:t>
            </a:r>
            <a:r>
              <a:rPr lang="en-US" sz="3600" i="1" dirty="0" smtClean="0">
                <a:solidFill>
                  <a:srgbClr val="00B050"/>
                </a:solidFill>
                <a:latin typeface="Century Gothic" panose="020B0502020202020204" pitchFamily="34" charset="0"/>
              </a:rPr>
              <a:t>Policy Brief,</a:t>
            </a:r>
            <a:r>
              <a:rPr lang="en-US" sz="3600" dirty="0" smtClean="0">
                <a:solidFill>
                  <a:srgbClr val="00B050"/>
                </a:solidFill>
                <a:latin typeface="Century Gothic" panose="020B0502020202020204" pitchFamily="34" charset="0"/>
              </a:rPr>
              <a:t> April 2009, National Foundation for American Policy, Arlington, Virginia,</a:t>
            </a:r>
            <a:r>
              <a:rPr lang="en-US" sz="3600" dirty="0" smtClean="0">
                <a:latin typeface="Century Gothic" panose="020B0502020202020204" pitchFamily="34" charset="0"/>
              </a:rPr>
              <a:t> </a:t>
            </a:r>
            <a:r>
              <a:rPr lang="en-US" sz="3600" u="sng" dirty="0" smtClean="0">
                <a:latin typeface="Century Gothic" panose="020B0502020202020204" pitchFamily="34" charset="0"/>
                <a:hlinkClick r:id="rId3"/>
              </a:rPr>
              <a:t>www.nfap.com</a:t>
            </a:r>
            <a:r>
              <a:rPr lang="en-US" sz="3600" dirty="0" smtClean="0">
                <a:solidFill>
                  <a:srgbClr val="00B050"/>
                </a:solidFill>
                <a:latin typeface="Century Gothic" panose="020B0502020202020204" pitchFamily="34" charset="0"/>
              </a:rPr>
              <a:t>.</a:t>
            </a:r>
          </a:p>
          <a:p>
            <a:endParaRPr lang="en-US" dirty="0">
              <a:latin typeface="Comic Sans MS" pitchFamily="66" charset="0"/>
            </a:endParaRPr>
          </a:p>
        </p:txBody>
      </p:sp>
      <p:sp>
        <p:nvSpPr>
          <p:cNvPr id="4" name="Slide Number Placeholder 3"/>
          <p:cNvSpPr>
            <a:spLocks noGrp="1"/>
          </p:cNvSpPr>
          <p:nvPr>
            <p:ph type="sldNum" sz="quarter" idx="12"/>
          </p:nvPr>
        </p:nvSpPr>
        <p:spPr/>
        <p:txBody>
          <a:bodyPr/>
          <a:lstStyle/>
          <a:p>
            <a:fld id="{8064FF45-FF03-4F91-A32A-74ECC657FDA6}" type="slidenum">
              <a:rPr lang="en-US" smtClean="0">
                <a:latin typeface="Comic Sans MS" pitchFamily="66" charset="0"/>
              </a:rPr>
              <a:pPr/>
              <a:t>40</a:t>
            </a:fld>
            <a:endParaRPr lang="en-US">
              <a:latin typeface="Comic Sans MS" pitchFamily="66"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300" dirty="0" smtClean="0">
                <a:latin typeface="Century Gothic" panose="020B0502020202020204" pitchFamily="34" charset="0"/>
              </a:rPr>
              <a:t>Lower Tax Areas Grow Faster</a:t>
            </a:r>
            <a:endParaRPr lang="en-US" sz="4300" dirty="0">
              <a:latin typeface="Century Gothic" panose="020B0502020202020204" pitchFamily="34" charset="0"/>
            </a:endParaRPr>
          </a:p>
        </p:txBody>
      </p:sp>
      <p:graphicFrame>
        <p:nvGraphicFramePr>
          <p:cNvPr id="4" name="Content Placeholder 3"/>
          <p:cNvGraphicFramePr>
            <a:graphicFrameLocks noGrp="1"/>
          </p:cNvGraphicFramePr>
          <p:nvPr>
            <p:ph idx="1"/>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8064FF45-FF03-4F91-A32A-74ECC657FDA6}"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300" dirty="0" smtClean="0">
                <a:latin typeface="Century Gothic" panose="020B0502020202020204" pitchFamily="34" charset="0"/>
              </a:rPr>
              <a:t>Lower Tax Areas Grow Faster</a:t>
            </a:r>
            <a:endParaRPr lang="en-US" sz="4300" dirty="0">
              <a:latin typeface="Century Gothic" panose="020B0502020202020204" pitchFamily="34" charset="0"/>
            </a:endParaRPr>
          </a:p>
        </p:txBody>
      </p:sp>
      <p:graphicFrame>
        <p:nvGraphicFramePr>
          <p:cNvPr id="5" name="Content Placeholder 4"/>
          <p:cNvGraphicFramePr>
            <a:graphicFrameLocks noGrp="1"/>
          </p:cNvGraphicFramePr>
          <p:nvPr>
            <p:ph idx="1"/>
          </p:nvPr>
        </p:nvGraphicFramePr>
        <p:xfrm>
          <a:off x="457200" y="1371600"/>
          <a:ext cx="82296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8064FF45-FF03-4F91-A32A-74ECC657FDA6}"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300" dirty="0" smtClean="0">
                <a:latin typeface="Century Gothic" panose="020B0502020202020204" pitchFamily="34" charset="0"/>
              </a:rPr>
              <a:t>Lower Tax Areas Grow Faster</a:t>
            </a:r>
            <a:endParaRPr lang="en-US" sz="4300" dirty="0">
              <a:latin typeface="Century Gothic" panose="020B0502020202020204" pitchFamily="34" charset="0"/>
            </a:endParaRPr>
          </a:p>
        </p:txBody>
      </p:sp>
      <p:graphicFrame>
        <p:nvGraphicFramePr>
          <p:cNvPr id="6" name="Content Placeholder 5"/>
          <p:cNvGraphicFramePr>
            <a:graphicFrameLocks noGrp="1"/>
          </p:cNvGraphicFramePr>
          <p:nvPr>
            <p:ph idx="1"/>
          </p:nvPr>
        </p:nvGraphicFramePr>
        <p:xfrm>
          <a:off x="457200" y="1600200"/>
          <a:ext cx="8229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8064FF45-FF03-4F91-A32A-74ECC657FDA6}"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sz="3900" dirty="0" smtClean="0">
                <a:latin typeface="Century Gothic" panose="020B0502020202020204" pitchFamily="34" charset="0"/>
              </a:rPr>
              <a:t>High-Growth Areas Have Lower Taxes</a:t>
            </a:r>
            <a:endParaRPr lang="en-US" sz="3900" dirty="0">
              <a:latin typeface="Century Gothic" panose="020B0502020202020204" pitchFamily="34" charset="0"/>
            </a:endParaRPr>
          </a:p>
        </p:txBody>
      </p:sp>
      <p:graphicFrame>
        <p:nvGraphicFramePr>
          <p:cNvPr id="6" name="Content Placeholder 5"/>
          <p:cNvGraphicFramePr>
            <a:graphicFrameLocks noGrp="1"/>
          </p:cNvGraphicFramePr>
          <p:nvPr>
            <p:ph idx="1"/>
          </p:nvPr>
        </p:nvGraphicFramePr>
        <p:xfrm>
          <a:off x="457200" y="1600200"/>
          <a:ext cx="8229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8064FF45-FF03-4F91-A32A-74ECC657FDA6}"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sz="3900" dirty="0" smtClean="0">
                <a:latin typeface="Century Gothic" panose="020B0502020202020204" pitchFamily="34" charset="0"/>
              </a:rPr>
              <a:t>High-Growth Areas Have Lower Taxes</a:t>
            </a:r>
            <a:endParaRPr lang="en-US" sz="3900" dirty="0">
              <a:latin typeface="Century Gothic" panose="020B0502020202020204" pitchFamily="34" charset="0"/>
            </a:endParaRPr>
          </a:p>
        </p:txBody>
      </p:sp>
      <p:graphicFrame>
        <p:nvGraphicFramePr>
          <p:cNvPr id="5" name="Content Placeholder 4"/>
          <p:cNvGraphicFramePr>
            <a:graphicFrameLocks noGrp="1"/>
          </p:cNvGraphicFramePr>
          <p:nvPr>
            <p:ph idx="1"/>
          </p:nvPr>
        </p:nvGraphicFramePr>
        <p:xfrm>
          <a:off x="304800" y="1371600"/>
          <a:ext cx="8534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8064FF45-FF03-4F91-A32A-74ECC657FDA6}"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pPr algn="ctr"/>
            <a:r>
              <a:rPr lang="en-US" sz="4300" dirty="0" smtClean="0">
                <a:latin typeface="Century Gothic" panose="020B0502020202020204" pitchFamily="34" charset="0"/>
              </a:rPr>
              <a:t>Taxes &amp; Growth in Detroit</a:t>
            </a:r>
            <a:endParaRPr lang="en-US" sz="4300" dirty="0">
              <a:latin typeface="Century Gothic" panose="020B0502020202020204" pitchFamily="34" charset="0"/>
            </a:endParaRPr>
          </a:p>
        </p:txBody>
      </p:sp>
      <p:sp>
        <p:nvSpPr>
          <p:cNvPr id="3" name="Content Placeholder 2"/>
          <p:cNvSpPr>
            <a:spLocks noGrp="1"/>
          </p:cNvSpPr>
          <p:nvPr>
            <p:ph idx="1"/>
          </p:nvPr>
        </p:nvSpPr>
        <p:spPr>
          <a:xfrm>
            <a:off x="457200" y="1219200"/>
            <a:ext cx="8458200" cy="5334000"/>
          </a:xfrm>
        </p:spPr>
        <p:txBody>
          <a:bodyPr>
            <a:normAutofit fontScale="77500" lnSpcReduction="20000"/>
          </a:bodyPr>
          <a:lstStyle/>
          <a:p>
            <a:pPr>
              <a:spcBef>
                <a:spcPts val="0"/>
              </a:spcBef>
              <a:spcAft>
                <a:spcPts val="1800"/>
              </a:spcAft>
            </a:pPr>
            <a:r>
              <a:rPr lang="en-US" sz="3600" b="1" dirty="0" smtClean="0">
                <a:solidFill>
                  <a:srgbClr val="00B050"/>
                </a:solidFill>
                <a:latin typeface="Century Gothic" panose="020B0502020202020204" pitchFamily="34" charset="0"/>
              </a:rPr>
              <a:t>1980: Detroit &amp; Dallas were about the same size.</a:t>
            </a:r>
          </a:p>
          <a:p>
            <a:pPr lvl="1">
              <a:spcBef>
                <a:spcPts val="0"/>
              </a:spcBef>
              <a:spcAft>
                <a:spcPts val="1800"/>
              </a:spcAft>
            </a:pPr>
            <a:r>
              <a:rPr lang="en-US" sz="3600" b="1" dirty="0" smtClean="0">
                <a:solidFill>
                  <a:srgbClr val="00B050"/>
                </a:solidFill>
                <a:latin typeface="Century Gothic" panose="020B0502020202020204" pitchFamily="34" charset="0"/>
              </a:rPr>
              <a:t>Since then Dallas’ population has more than doubled</a:t>
            </a:r>
          </a:p>
          <a:p>
            <a:pPr lvl="1">
              <a:spcBef>
                <a:spcPts val="0"/>
              </a:spcBef>
              <a:spcAft>
                <a:spcPts val="1800"/>
              </a:spcAft>
            </a:pPr>
            <a:r>
              <a:rPr lang="en-US" sz="3600" b="1" dirty="0" smtClean="0">
                <a:solidFill>
                  <a:srgbClr val="00B050"/>
                </a:solidFill>
                <a:latin typeface="Century Gothic" panose="020B0502020202020204" pitchFamily="34" charset="0"/>
              </a:rPr>
              <a:t>Detroit has shrunk</a:t>
            </a:r>
          </a:p>
          <a:p>
            <a:pPr lvl="1">
              <a:spcBef>
                <a:spcPts val="0"/>
              </a:spcBef>
              <a:spcAft>
                <a:spcPts val="1800"/>
              </a:spcAft>
            </a:pPr>
            <a:r>
              <a:rPr lang="en-US" sz="3600" b="1" dirty="0" smtClean="0">
                <a:solidFill>
                  <a:srgbClr val="00B050"/>
                </a:solidFill>
                <a:latin typeface="Century Gothic" panose="020B0502020202020204" pitchFamily="34" charset="0"/>
              </a:rPr>
              <a:t>Over that period, taxes in Detroit averaged 11.3% of income, compared to 9.1% in Dallas.</a:t>
            </a:r>
          </a:p>
          <a:p>
            <a:pPr>
              <a:spcBef>
                <a:spcPts val="0"/>
              </a:spcBef>
              <a:spcAft>
                <a:spcPts val="1800"/>
              </a:spcAft>
            </a:pPr>
            <a:r>
              <a:rPr lang="en-US" sz="3600" b="1" dirty="0" smtClean="0">
                <a:solidFill>
                  <a:srgbClr val="00B050"/>
                </a:solidFill>
                <a:latin typeface="Century Gothic" panose="020B0502020202020204" pitchFamily="34" charset="0"/>
              </a:rPr>
              <a:t>All </a:t>
            </a:r>
            <a:r>
              <a:rPr lang="en-US" sz="3600" b="1" dirty="0" smtClean="0">
                <a:solidFill>
                  <a:srgbClr val="00B050"/>
                </a:solidFill>
                <a:latin typeface="Century Gothic" panose="020B0502020202020204" pitchFamily="34" charset="0"/>
              </a:rPr>
              <a:t>of the other 14 metropolitan areas </a:t>
            </a:r>
            <a:r>
              <a:rPr lang="en-US" sz="3600" b="1" dirty="0" smtClean="0">
                <a:solidFill>
                  <a:srgbClr val="00B050"/>
                </a:solidFill>
                <a:latin typeface="Century Gothic" panose="020B0502020202020204" pitchFamily="34" charset="0"/>
              </a:rPr>
              <a:t>in MI have had </a:t>
            </a:r>
            <a:r>
              <a:rPr lang="en-US" sz="3600" b="1" dirty="0" smtClean="0">
                <a:solidFill>
                  <a:srgbClr val="00B050"/>
                </a:solidFill>
                <a:latin typeface="Century Gothic" panose="020B0502020202020204" pitchFamily="34" charset="0"/>
              </a:rPr>
              <a:t>lower taxes than Detroit and all 14 have had better economic </a:t>
            </a:r>
            <a:r>
              <a:rPr lang="en-US" sz="3600" b="1" dirty="0" smtClean="0">
                <a:solidFill>
                  <a:srgbClr val="00B050"/>
                </a:solidFill>
                <a:latin typeface="Century Gothic" panose="020B0502020202020204" pitchFamily="34" charset="0"/>
              </a:rPr>
              <a:t>performance since 1980 (based </a:t>
            </a:r>
            <a:r>
              <a:rPr lang="en-US" sz="3600" b="1" dirty="0" smtClean="0">
                <a:solidFill>
                  <a:srgbClr val="00B050"/>
                </a:solidFill>
                <a:latin typeface="Century Gothic" panose="020B0502020202020204" pitchFamily="34" charset="0"/>
              </a:rPr>
              <a:t>on the growth of population, employment, and personal </a:t>
            </a:r>
            <a:r>
              <a:rPr lang="en-US" sz="3600" b="1" dirty="0" smtClean="0">
                <a:solidFill>
                  <a:srgbClr val="00B050"/>
                </a:solidFill>
                <a:latin typeface="Century Gothic" panose="020B0502020202020204" pitchFamily="34" charset="0"/>
              </a:rPr>
              <a:t>income).</a:t>
            </a:r>
            <a:endParaRPr lang="en-US" sz="3600" b="1" dirty="0" smtClean="0">
              <a:solidFill>
                <a:srgbClr val="00B050"/>
              </a:solidFill>
              <a:latin typeface="Century Gothic" panose="020B0502020202020204" pitchFamily="34" charset="0"/>
            </a:endParaRPr>
          </a:p>
          <a:p>
            <a:pPr lvl="1">
              <a:spcBef>
                <a:spcPts val="0"/>
              </a:spcBef>
              <a:spcAft>
                <a:spcPts val="1800"/>
              </a:spcAft>
              <a:buNone/>
            </a:pPr>
            <a:endParaRPr lang="en-US" sz="3300" dirty="0" smtClean="0">
              <a:solidFill>
                <a:srgbClr val="00B050"/>
              </a:solidFill>
              <a:latin typeface="Century Gothic" panose="020B0502020202020204" pitchFamily="34" charset="0"/>
            </a:endParaRPr>
          </a:p>
          <a:p>
            <a:endParaRPr lang="en-US" dirty="0">
              <a:latin typeface="Comic Sans MS" pitchFamily="66" charset="0"/>
            </a:endParaRPr>
          </a:p>
        </p:txBody>
      </p:sp>
      <p:sp>
        <p:nvSpPr>
          <p:cNvPr id="4" name="Slide Number Placeholder 3"/>
          <p:cNvSpPr>
            <a:spLocks noGrp="1"/>
          </p:cNvSpPr>
          <p:nvPr>
            <p:ph type="sldNum" sz="quarter" idx="12"/>
          </p:nvPr>
        </p:nvSpPr>
        <p:spPr/>
        <p:txBody>
          <a:bodyPr/>
          <a:lstStyle/>
          <a:p>
            <a:fld id="{8064FF45-FF03-4F91-A32A-74ECC657FDA6}" type="slidenum">
              <a:rPr lang="en-US" smtClean="0">
                <a:latin typeface="Comic Sans MS" pitchFamily="66" charset="0"/>
              </a:rPr>
              <a:pPr/>
              <a:t>46</a:t>
            </a:fld>
            <a:endParaRPr lang="en-US">
              <a:latin typeface="Comic Sans MS" pitchFamily="66"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839200" cy="6324600"/>
          </a:xfrm>
        </p:spPr>
        <p:txBody>
          <a:bodyPr>
            <a:noAutofit/>
          </a:bodyPr>
          <a:lstStyle/>
          <a:p>
            <a:pPr marL="0" indent="0">
              <a:spcAft>
                <a:spcPts val="3000"/>
              </a:spcAft>
              <a:buNone/>
            </a:pPr>
            <a:r>
              <a:rPr lang="en-US" sz="4000" dirty="0" smtClean="0">
                <a:solidFill>
                  <a:srgbClr val="00B050"/>
                </a:solidFill>
                <a:latin typeface="Century Gothic" panose="020B0502020202020204" pitchFamily="34" charset="0"/>
              </a:rPr>
              <a:t>“…no </a:t>
            </a:r>
            <a:r>
              <a:rPr lang="en-US" sz="4000" dirty="0">
                <a:solidFill>
                  <a:srgbClr val="00B050"/>
                </a:solidFill>
                <a:latin typeface="Century Gothic" panose="020B0502020202020204" pitchFamily="34" charset="0"/>
              </a:rPr>
              <a:t>human wisdom or knowledge could ever be </a:t>
            </a:r>
            <a:r>
              <a:rPr lang="en-US" sz="4000" dirty="0" smtClean="0">
                <a:solidFill>
                  <a:srgbClr val="00B050"/>
                </a:solidFill>
                <a:latin typeface="Century Gothic" panose="020B0502020202020204" pitchFamily="34" charset="0"/>
              </a:rPr>
              <a:t>sufficient … for the proper performance of … the </a:t>
            </a:r>
            <a:r>
              <a:rPr lang="en-US" sz="4000" dirty="0">
                <a:solidFill>
                  <a:srgbClr val="00B050"/>
                </a:solidFill>
                <a:latin typeface="Century Gothic" panose="020B0502020202020204" pitchFamily="34" charset="0"/>
              </a:rPr>
              <a:t>duty of superintending the industry of private people, and of directing it towards the employments most suitable to the interest of the society</a:t>
            </a:r>
            <a:r>
              <a:rPr lang="en-US" sz="4000" dirty="0" smtClean="0">
                <a:solidFill>
                  <a:srgbClr val="00B050"/>
                </a:solidFill>
                <a:latin typeface="Century Gothic" panose="020B0502020202020204" pitchFamily="34" charset="0"/>
              </a:rPr>
              <a:t>.”</a:t>
            </a:r>
            <a:br>
              <a:rPr lang="en-US" sz="4000" dirty="0" smtClean="0">
                <a:solidFill>
                  <a:srgbClr val="00B050"/>
                </a:solidFill>
                <a:latin typeface="Century Gothic" panose="020B0502020202020204" pitchFamily="34" charset="0"/>
              </a:rPr>
            </a:br>
            <a:r>
              <a:rPr lang="en-US" sz="3600" dirty="0" smtClean="0">
                <a:latin typeface="Century Gothic" panose="020B0502020202020204" pitchFamily="34" charset="0"/>
              </a:rPr>
              <a:t>-- Adam Smith, </a:t>
            </a:r>
            <a:r>
              <a:rPr lang="en-US" sz="3600" u="sng" dirty="0" smtClean="0">
                <a:latin typeface="Century Gothic" panose="020B0502020202020204" pitchFamily="34" charset="0"/>
              </a:rPr>
              <a:t>The Wealth of Nations</a:t>
            </a:r>
            <a:endParaRPr lang="en-US" sz="3200" b="1" dirty="0" smtClean="0">
              <a:latin typeface="Comic Sans MS" pitchFamily="66" charset="0"/>
            </a:endParaRPr>
          </a:p>
        </p:txBody>
      </p:sp>
      <p:sp>
        <p:nvSpPr>
          <p:cNvPr id="4" name="Slide Number Placeholder 3"/>
          <p:cNvSpPr>
            <a:spLocks noGrp="1"/>
          </p:cNvSpPr>
          <p:nvPr>
            <p:ph type="sldNum" sz="quarter" idx="12"/>
          </p:nvPr>
        </p:nvSpPr>
        <p:spPr/>
        <p:txBody>
          <a:bodyPr/>
          <a:lstStyle/>
          <a:p>
            <a:fld id="{8064FF45-FF03-4F91-A32A-74ECC657FDA6}" type="slidenum">
              <a:rPr lang="en-US" smtClean="0"/>
              <a:pPr/>
              <a:t>47</a:t>
            </a:fld>
            <a:endParaRPr lang="en-US"/>
          </a:p>
        </p:txBody>
      </p:sp>
    </p:spTree>
    <p:extLst>
      <p:ext uri="{BB962C8B-B14F-4D97-AF65-F5344CB8AC3E}">
        <p14:creationId xmlns="" xmlns:p14="http://schemas.microsoft.com/office/powerpoint/2010/main" val="17449718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9800"/>
            <a:ext cx="8686800" cy="609600"/>
          </a:xfrm>
        </p:spPr>
        <p:txBody>
          <a:bodyPr>
            <a:normAutofit/>
          </a:bodyPr>
          <a:lstStyle/>
          <a:p>
            <a:r>
              <a:rPr lang="en-US" sz="1800" dirty="0" smtClean="0">
                <a:latin typeface="Century Gothic" panose="020B0502020202020204" pitchFamily="34" charset="0"/>
              </a:rPr>
              <a:t>Source: Dan Mitchell, Cato Institute, </a:t>
            </a:r>
            <a:r>
              <a:rPr lang="en-US" sz="1800" dirty="0" smtClean="0">
                <a:latin typeface="Century Gothic" panose="020B0502020202020204" pitchFamily="34" charset="0"/>
                <a:hlinkClick r:id="rId2"/>
              </a:rPr>
              <a:t>http://danieljmitchell.wordpress.com/</a:t>
            </a:r>
            <a:r>
              <a:rPr lang="en-US" sz="1800" dirty="0" smtClean="0">
                <a:latin typeface="Century Gothic" panose="020B0502020202020204" pitchFamily="34" charset="0"/>
              </a:rPr>
              <a:t> </a:t>
            </a:r>
            <a:endParaRPr lang="en-US" sz="1800" dirty="0">
              <a:latin typeface="Century Gothic" panose="020B0502020202020204" pitchFamily="34" charset="0"/>
            </a:endParaRPr>
          </a:p>
        </p:txBody>
      </p:sp>
      <p:pic>
        <p:nvPicPr>
          <p:cNvPr id="6" name="Picture 2" descr="http://danieljmitchell.files.wordpress.com/2013/02/obama-unemployment.jpg"/>
          <p:cNvPicPr>
            <a:picLocks noGrp="1" noChangeAspect="1" noChangeArrowheads="1"/>
          </p:cNvPicPr>
          <p:nvPr>
            <p:ph idx="1"/>
          </p:nvPr>
        </p:nvPicPr>
        <p:blipFill>
          <a:blip r:embed="rId3" cstate="print"/>
          <a:srcRect/>
          <a:stretch>
            <a:fillRect/>
          </a:stretch>
        </p:blipFill>
        <p:spPr bwMode="auto">
          <a:xfrm>
            <a:off x="457199" y="-1"/>
            <a:ext cx="8229600" cy="5897880"/>
          </a:xfrm>
          <a:prstGeom prst="rect">
            <a:avLst/>
          </a:prstGeom>
          <a:noFill/>
        </p:spPr>
      </p:pic>
      <p:sp>
        <p:nvSpPr>
          <p:cNvPr id="4" name="Slide Number Placeholder 3"/>
          <p:cNvSpPr>
            <a:spLocks noGrp="1"/>
          </p:cNvSpPr>
          <p:nvPr>
            <p:ph type="sldNum" sz="quarter" idx="12"/>
          </p:nvPr>
        </p:nvSpPr>
        <p:spPr/>
        <p:txBody>
          <a:bodyPr/>
          <a:lstStyle/>
          <a:p>
            <a:fld id="{8064FF45-FF03-4F91-A32A-74ECC657FDA6}"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48400"/>
            <a:ext cx="8686800" cy="609600"/>
          </a:xfrm>
        </p:spPr>
        <p:txBody>
          <a:bodyPr>
            <a:normAutofit/>
          </a:bodyPr>
          <a:lstStyle/>
          <a:p>
            <a:r>
              <a:rPr lang="en-US" sz="1800" dirty="0" smtClean="0">
                <a:latin typeface="Century Gothic" panose="020B0502020202020204" pitchFamily="34" charset="0"/>
              </a:rPr>
              <a:t>Source: Dan Mitchell, Cato Institute, </a:t>
            </a:r>
            <a:r>
              <a:rPr lang="en-US" sz="1800" dirty="0" smtClean="0">
                <a:latin typeface="Century Gothic" panose="020B0502020202020204" pitchFamily="34" charset="0"/>
                <a:hlinkClick r:id="rId2"/>
              </a:rPr>
              <a:t>http://danieljmitchell.wordpress.com/</a:t>
            </a:r>
            <a:r>
              <a:rPr lang="en-US" sz="1800" dirty="0" smtClean="0">
                <a:latin typeface="Century Gothic" panose="020B0502020202020204" pitchFamily="34" charset="0"/>
              </a:rPr>
              <a:t> </a:t>
            </a:r>
            <a:endParaRPr lang="en-US" sz="1800" dirty="0">
              <a:latin typeface="Century Gothic" panose="020B0502020202020204" pitchFamily="34" charset="0"/>
            </a:endParaRPr>
          </a:p>
        </p:txBody>
      </p:sp>
      <p:pic>
        <p:nvPicPr>
          <p:cNvPr id="119810" name="Picture 2" descr="http://danieljmitchell.files.wordpress.com/2012/09/unemployment-by-president.jpeg"/>
          <p:cNvPicPr>
            <a:picLocks noGrp="1" noChangeAspect="1" noChangeArrowheads="1"/>
          </p:cNvPicPr>
          <p:nvPr>
            <p:ph idx="1"/>
          </p:nvPr>
        </p:nvPicPr>
        <p:blipFill>
          <a:blip r:embed="rId3" cstate="print"/>
          <a:srcRect/>
          <a:stretch>
            <a:fillRect/>
          </a:stretch>
        </p:blipFill>
        <p:spPr bwMode="auto">
          <a:xfrm>
            <a:off x="1524000" y="0"/>
            <a:ext cx="6019800" cy="6248400"/>
          </a:xfrm>
          <a:prstGeom prst="rect">
            <a:avLst/>
          </a:prstGeom>
          <a:noFill/>
        </p:spPr>
      </p:pic>
      <p:sp>
        <p:nvSpPr>
          <p:cNvPr id="4" name="Slide Number Placeholder 3"/>
          <p:cNvSpPr>
            <a:spLocks noGrp="1"/>
          </p:cNvSpPr>
          <p:nvPr>
            <p:ph type="sldNum" sz="quarter" idx="12"/>
          </p:nvPr>
        </p:nvSpPr>
        <p:spPr/>
        <p:txBody>
          <a:bodyPr/>
          <a:lstStyle/>
          <a:p>
            <a:fld id="{8064FF45-FF03-4F91-A32A-74ECC657FDA6}"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839200" cy="5562600"/>
          </a:xfrm>
        </p:spPr>
        <p:txBody>
          <a:bodyPr>
            <a:noAutofit/>
          </a:bodyPr>
          <a:lstStyle/>
          <a:p>
            <a:pPr marL="0" indent="0">
              <a:spcAft>
                <a:spcPts val="3000"/>
              </a:spcAft>
              <a:buNone/>
            </a:pPr>
            <a:r>
              <a:rPr lang="en-US" sz="4000" dirty="0" smtClean="0">
                <a:solidFill>
                  <a:srgbClr val="00B050"/>
                </a:solidFill>
                <a:latin typeface="Century Gothic" panose="020B0502020202020204" pitchFamily="34" charset="0"/>
              </a:rPr>
              <a:t>“</a:t>
            </a:r>
            <a:r>
              <a:rPr lang="en-US" sz="4000" dirty="0">
                <a:solidFill>
                  <a:srgbClr val="00B050"/>
                </a:solidFill>
                <a:latin typeface="Century Gothic" panose="020B0502020202020204" pitchFamily="34" charset="0"/>
              </a:rPr>
              <a:t>It is no crime to be ignorant of economics, which is, after all, a specialized discipline and one that most people consider to be a ‘dismal science.’ But it is totally irresponsible to have a loud and vociferous opinion on economic subjects while remaining in this state of </a:t>
            </a:r>
            <a:r>
              <a:rPr lang="en-US" sz="4000" dirty="0" smtClean="0">
                <a:solidFill>
                  <a:srgbClr val="00B050"/>
                </a:solidFill>
                <a:latin typeface="Century Gothic" panose="020B0502020202020204" pitchFamily="34" charset="0"/>
              </a:rPr>
              <a:t>ignorance.” </a:t>
            </a:r>
            <a:r>
              <a:rPr lang="en-US" sz="4200" dirty="0" smtClean="0">
                <a:solidFill>
                  <a:srgbClr val="00B050"/>
                </a:solidFill>
                <a:latin typeface="Century Gothic" panose="020B0502020202020204" pitchFamily="34" charset="0"/>
              </a:rPr>
              <a:t/>
            </a:r>
            <a:br>
              <a:rPr lang="en-US" sz="4200" dirty="0" smtClean="0">
                <a:solidFill>
                  <a:srgbClr val="00B050"/>
                </a:solidFill>
                <a:latin typeface="Century Gothic" panose="020B0502020202020204" pitchFamily="34" charset="0"/>
              </a:rPr>
            </a:br>
            <a:r>
              <a:rPr lang="en-US" sz="3600" dirty="0" smtClean="0">
                <a:latin typeface="Century Gothic" panose="020B0502020202020204" pitchFamily="34" charset="0"/>
              </a:rPr>
              <a:t>-- Murray </a:t>
            </a:r>
            <a:r>
              <a:rPr lang="en-US" sz="3600" dirty="0" err="1" smtClean="0">
                <a:latin typeface="Century Gothic" panose="020B0502020202020204" pitchFamily="34" charset="0"/>
              </a:rPr>
              <a:t>Rothbard</a:t>
            </a:r>
            <a:r>
              <a:rPr lang="en-US" sz="3600" dirty="0" smtClean="0">
                <a:latin typeface="Century Gothic" panose="020B0502020202020204" pitchFamily="34" charset="0"/>
              </a:rPr>
              <a:t>, Austrian Economist</a:t>
            </a:r>
          </a:p>
        </p:txBody>
      </p:sp>
      <p:sp>
        <p:nvSpPr>
          <p:cNvPr id="4" name="Slide Number Placeholder 3"/>
          <p:cNvSpPr>
            <a:spLocks noGrp="1"/>
          </p:cNvSpPr>
          <p:nvPr>
            <p:ph type="sldNum" sz="quarter" idx="12"/>
          </p:nvPr>
        </p:nvSpPr>
        <p:spPr/>
        <p:txBody>
          <a:bodyPr/>
          <a:lstStyle/>
          <a:p>
            <a:fld id="{8064FF45-FF03-4F91-A32A-74ECC657FDA6}"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64FF45-FF03-4F91-A32A-74ECC657FDA6}" type="slidenum">
              <a:rPr lang="en-US" smtClean="0"/>
              <a:pPr/>
              <a:t>50</a:t>
            </a:fld>
            <a:endParaRPr lang="en-US"/>
          </a:p>
        </p:txBody>
      </p:sp>
      <p:pic>
        <p:nvPicPr>
          <p:cNvPr id="91138" name="Picture 2" descr="http://danieljmitchell.files.wordpress.com/2009/12/third-party-2.jpg"/>
          <p:cNvPicPr>
            <a:picLocks noChangeAspect="1" noChangeArrowheads="1"/>
          </p:cNvPicPr>
          <p:nvPr/>
        </p:nvPicPr>
        <p:blipFill>
          <a:blip r:embed="rId2" cstate="print"/>
          <a:srcRect/>
          <a:stretch>
            <a:fillRect/>
          </a:stretch>
        </p:blipFill>
        <p:spPr bwMode="auto">
          <a:xfrm>
            <a:off x="255493" y="533400"/>
            <a:ext cx="8751794" cy="54102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fontScale="90000"/>
          </a:bodyPr>
          <a:lstStyle/>
          <a:p>
            <a:pPr algn="ctr"/>
            <a:r>
              <a:rPr lang="en-US" sz="4300" dirty="0" smtClean="0">
                <a:latin typeface="Century Gothic" panose="020B0502020202020204" pitchFamily="34" charset="0"/>
              </a:rPr>
              <a:t>Consumer Power in Health Care</a:t>
            </a:r>
            <a:endParaRPr lang="en-US" sz="4300" dirty="0">
              <a:latin typeface="Century Gothic" panose="020B0502020202020204" pitchFamily="34" charset="0"/>
            </a:endParaRPr>
          </a:p>
        </p:txBody>
      </p:sp>
      <p:sp>
        <p:nvSpPr>
          <p:cNvPr id="3" name="Content Placeholder 2"/>
          <p:cNvSpPr>
            <a:spLocks noGrp="1"/>
          </p:cNvSpPr>
          <p:nvPr>
            <p:ph idx="1"/>
          </p:nvPr>
        </p:nvSpPr>
        <p:spPr>
          <a:xfrm>
            <a:off x="457200" y="1219200"/>
            <a:ext cx="8458200" cy="5334000"/>
          </a:xfrm>
        </p:spPr>
        <p:txBody>
          <a:bodyPr>
            <a:normAutofit/>
          </a:bodyPr>
          <a:lstStyle/>
          <a:p>
            <a:pPr>
              <a:spcBef>
                <a:spcPts val="0"/>
              </a:spcBef>
              <a:spcAft>
                <a:spcPts val="1800"/>
              </a:spcAft>
            </a:pPr>
            <a:r>
              <a:rPr lang="en-US" sz="3600" dirty="0" smtClean="0">
                <a:solidFill>
                  <a:srgbClr val="00B050"/>
                </a:solidFill>
                <a:latin typeface="Century Gothic" panose="020B0502020202020204" pitchFamily="34" charset="0"/>
              </a:rPr>
              <a:t>Lasik surgery</a:t>
            </a:r>
          </a:p>
          <a:p>
            <a:pPr lvl="1">
              <a:spcBef>
                <a:spcPts val="0"/>
              </a:spcBef>
              <a:spcAft>
                <a:spcPts val="1800"/>
              </a:spcAft>
            </a:pPr>
            <a:r>
              <a:rPr lang="en-US" sz="3300" dirty="0" smtClean="0">
                <a:solidFill>
                  <a:srgbClr val="00B050"/>
                </a:solidFill>
                <a:latin typeface="Century Gothic" panose="020B0502020202020204" pitchFamily="34" charset="0"/>
              </a:rPr>
              <a:t>Not covered by most health insurance plans</a:t>
            </a:r>
          </a:p>
          <a:p>
            <a:pPr lvl="1">
              <a:spcBef>
                <a:spcPts val="0"/>
              </a:spcBef>
              <a:spcAft>
                <a:spcPts val="1800"/>
              </a:spcAft>
            </a:pPr>
            <a:r>
              <a:rPr lang="en-US" sz="3300" dirty="0" smtClean="0">
                <a:solidFill>
                  <a:srgbClr val="00B050"/>
                </a:solidFill>
                <a:latin typeface="Century Gothic" panose="020B0502020202020204" pitchFamily="34" charset="0"/>
              </a:rPr>
              <a:t>Price has fallen dramatically over the years</a:t>
            </a:r>
          </a:p>
          <a:p>
            <a:pPr lvl="2">
              <a:spcBef>
                <a:spcPts val="0"/>
              </a:spcBef>
              <a:spcAft>
                <a:spcPts val="1800"/>
              </a:spcAft>
            </a:pPr>
            <a:r>
              <a:rPr lang="en-US" sz="3000" dirty="0" smtClean="0">
                <a:solidFill>
                  <a:srgbClr val="00B050"/>
                </a:solidFill>
                <a:latin typeface="Century Gothic" panose="020B0502020202020204" pitchFamily="34" charset="0"/>
              </a:rPr>
              <a:t>“Price” of other medical procedures has risen much faster than inflation</a:t>
            </a:r>
            <a:endParaRPr lang="en-US" sz="3000" dirty="0" smtClean="0">
              <a:solidFill>
                <a:srgbClr val="00B050"/>
              </a:solidFill>
              <a:latin typeface="Century Gothic" panose="020B0502020202020204" pitchFamily="34" charset="0"/>
            </a:endParaRPr>
          </a:p>
          <a:p>
            <a:endParaRPr lang="en-US" dirty="0">
              <a:latin typeface="Comic Sans MS" pitchFamily="66" charset="0"/>
            </a:endParaRPr>
          </a:p>
        </p:txBody>
      </p:sp>
      <p:sp>
        <p:nvSpPr>
          <p:cNvPr id="4" name="Slide Number Placeholder 3"/>
          <p:cNvSpPr>
            <a:spLocks noGrp="1"/>
          </p:cNvSpPr>
          <p:nvPr>
            <p:ph type="sldNum" sz="quarter" idx="12"/>
          </p:nvPr>
        </p:nvSpPr>
        <p:spPr/>
        <p:txBody>
          <a:bodyPr/>
          <a:lstStyle/>
          <a:p>
            <a:fld id="{8064FF45-FF03-4F91-A32A-74ECC657FDA6}" type="slidenum">
              <a:rPr lang="en-US" smtClean="0">
                <a:latin typeface="Comic Sans MS" pitchFamily="66" charset="0"/>
              </a:rPr>
              <a:pPr/>
              <a:t>51</a:t>
            </a:fld>
            <a:endParaRPr lang="en-US">
              <a:latin typeface="Comic Sans MS" pitchFamily="66"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x-foundation-income-migration-map.jpg"/>
          <p:cNvPicPr>
            <a:picLocks noGrp="1" noChangeAspect="1"/>
          </p:cNvPicPr>
          <p:nvPr>
            <p:ph idx="1"/>
          </p:nvPr>
        </p:nvPicPr>
        <p:blipFill>
          <a:blip r:embed="rId2" cstate="print"/>
          <a:stretch>
            <a:fillRect/>
          </a:stretch>
        </p:blipFill>
        <p:spPr>
          <a:xfrm>
            <a:off x="990602" y="210028"/>
            <a:ext cx="7194899" cy="6534817"/>
          </a:xfrm>
        </p:spPr>
      </p:pic>
      <p:sp>
        <p:nvSpPr>
          <p:cNvPr id="4" name="Slide Number Placeholder 3"/>
          <p:cNvSpPr>
            <a:spLocks noGrp="1"/>
          </p:cNvSpPr>
          <p:nvPr>
            <p:ph type="sldNum" sz="quarter" idx="12"/>
          </p:nvPr>
        </p:nvSpPr>
        <p:spPr/>
        <p:txBody>
          <a:bodyPr/>
          <a:lstStyle/>
          <a:p>
            <a:fld id="{8064FF45-FF03-4F91-A32A-74ECC657FDA6}"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orea.jpg"/>
          <p:cNvPicPr>
            <a:picLocks noGrp="1" noChangeAspect="1"/>
          </p:cNvPicPr>
          <p:nvPr>
            <p:ph idx="1"/>
          </p:nvPr>
        </p:nvPicPr>
        <p:blipFill>
          <a:blip r:embed="rId3" cstate="print"/>
          <a:stretch>
            <a:fillRect/>
          </a:stretch>
        </p:blipFill>
        <p:spPr>
          <a:xfrm>
            <a:off x="0" y="380999"/>
            <a:ext cx="9150096" cy="6125147"/>
          </a:xfrm>
        </p:spPr>
      </p:pic>
      <p:sp>
        <p:nvSpPr>
          <p:cNvPr id="4" name="Slide Number Placeholder 3"/>
          <p:cNvSpPr>
            <a:spLocks noGrp="1"/>
          </p:cNvSpPr>
          <p:nvPr>
            <p:ph type="sldNum" sz="quarter" idx="12"/>
          </p:nvPr>
        </p:nvSpPr>
        <p:spPr/>
        <p:txBody>
          <a:bodyPr/>
          <a:lstStyle/>
          <a:p>
            <a:fld id="{8064FF45-FF03-4F91-A32A-74ECC657FDA6}"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1" y="-69851"/>
            <a:ext cx="9144000" cy="1447800"/>
          </a:xfrm>
        </p:spPr>
        <p:txBody>
          <a:bodyPr>
            <a:noAutofit/>
          </a:bodyPr>
          <a:lstStyle/>
          <a:p>
            <a:pPr algn="ctr"/>
            <a:r>
              <a:rPr lang="en-US" sz="4300" dirty="0" smtClean="0">
                <a:latin typeface="Century Gothic" panose="020B0502020202020204" pitchFamily="34" charset="0"/>
              </a:rPr>
              <a:t>Prescription for Growth</a:t>
            </a:r>
            <a:endParaRPr lang="en-US" sz="4300" dirty="0">
              <a:latin typeface="Century Gothic" panose="020B0502020202020204" pitchFamily="34" charset="0"/>
            </a:endParaRPr>
          </a:p>
        </p:txBody>
      </p:sp>
      <p:sp>
        <p:nvSpPr>
          <p:cNvPr id="3" name="Content Placeholder 2"/>
          <p:cNvSpPr>
            <a:spLocks noGrp="1"/>
          </p:cNvSpPr>
          <p:nvPr>
            <p:ph idx="1"/>
          </p:nvPr>
        </p:nvSpPr>
        <p:spPr>
          <a:xfrm>
            <a:off x="-13741" y="1143000"/>
            <a:ext cx="9144000" cy="4724400"/>
          </a:xfrm>
        </p:spPr>
        <p:txBody>
          <a:bodyPr>
            <a:noAutofit/>
          </a:bodyPr>
          <a:lstStyle/>
          <a:p>
            <a:pPr marL="0" indent="0" algn="ctr">
              <a:spcAft>
                <a:spcPts val="1800"/>
              </a:spcAft>
              <a:buNone/>
            </a:pPr>
            <a:r>
              <a:rPr lang="en-US" sz="5400" b="1" dirty="0" smtClean="0">
                <a:solidFill>
                  <a:srgbClr val="00B050"/>
                </a:solidFill>
                <a:latin typeface="Century Gothic" panose="020B0502020202020204" pitchFamily="34" charset="0"/>
              </a:rPr>
              <a:t>INCREASE</a:t>
            </a:r>
          </a:p>
          <a:p>
            <a:pPr marL="0" indent="0" algn="ctr">
              <a:spcAft>
                <a:spcPts val="1800"/>
              </a:spcAft>
              <a:buNone/>
            </a:pPr>
            <a:r>
              <a:rPr lang="en-US" sz="5400" b="1" dirty="0" smtClean="0">
                <a:solidFill>
                  <a:srgbClr val="00B050"/>
                </a:solidFill>
                <a:latin typeface="Century Gothic" panose="020B0502020202020204" pitchFamily="34" charset="0"/>
              </a:rPr>
              <a:t>ECONOMIC</a:t>
            </a:r>
          </a:p>
          <a:p>
            <a:pPr marL="0" indent="0" algn="ctr">
              <a:spcAft>
                <a:spcPts val="1800"/>
              </a:spcAft>
              <a:buNone/>
            </a:pPr>
            <a:r>
              <a:rPr lang="en-US" sz="5400" b="1" dirty="0" smtClean="0">
                <a:solidFill>
                  <a:srgbClr val="00B050"/>
                </a:solidFill>
                <a:latin typeface="Century Gothic" panose="020B0502020202020204" pitchFamily="34" charset="0"/>
              </a:rPr>
              <a:t>FREEDOM</a:t>
            </a:r>
          </a:p>
          <a:p>
            <a:pPr marL="742950" indent="-742950">
              <a:spcAft>
                <a:spcPts val="1800"/>
              </a:spcAft>
              <a:buFont typeface="+mj-lt"/>
              <a:buAutoNum type="arabicPeriod"/>
            </a:pPr>
            <a:r>
              <a:rPr lang="en-US" sz="3600" dirty="0" smtClean="0">
                <a:solidFill>
                  <a:srgbClr val="00B050"/>
                </a:solidFill>
                <a:latin typeface="Century Gothic" panose="020B0502020202020204" pitchFamily="34" charset="0"/>
              </a:rPr>
              <a:t>Rein-in spending</a:t>
            </a:r>
          </a:p>
          <a:p>
            <a:pPr marL="742950" indent="-742950">
              <a:spcAft>
                <a:spcPts val="1800"/>
              </a:spcAft>
              <a:buFont typeface="+mj-lt"/>
              <a:buAutoNum type="arabicPeriod"/>
            </a:pPr>
            <a:r>
              <a:rPr lang="en-US" sz="3600" dirty="0" smtClean="0">
                <a:solidFill>
                  <a:srgbClr val="00B050"/>
                </a:solidFill>
                <a:latin typeface="Century Gothic" panose="020B0502020202020204" pitchFamily="34" charset="0"/>
              </a:rPr>
              <a:t>Lower taxes</a:t>
            </a:r>
          </a:p>
          <a:p>
            <a:pPr marL="742950" indent="-742950">
              <a:spcAft>
                <a:spcPts val="1800"/>
              </a:spcAft>
              <a:buFont typeface="+mj-lt"/>
              <a:buAutoNum type="arabicPeriod"/>
            </a:pPr>
            <a:r>
              <a:rPr lang="en-US" sz="3600" dirty="0" smtClean="0">
                <a:solidFill>
                  <a:srgbClr val="00B050"/>
                </a:solidFill>
                <a:latin typeface="Century Gothic" panose="020B0502020202020204" pitchFamily="34" charset="0"/>
              </a:rPr>
              <a:t>Reduce the regulatory burden</a:t>
            </a:r>
          </a:p>
        </p:txBody>
      </p:sp>
      <p:sp>
        <p:nvSpPr>
          <p:cNvPr id="4" name="Slide Number Placeholder 3"/>
          <p:cNvSpPr>
            <a:spLocks noGrp="1"/>
          </p:cNvSpPr>
          <p:nvPr>
            <p:ph type="sldNum" sz="quarter" idx="12"/>
          </p:nvPr>
        </p:nvSpPr>
        <p:spPr>
          <a:xfrm>
            <a:off x="7924800" y="6356351"/>
            <a:ext cx="590550" cy="365125"/>
          </a:xfrm>
        </p:spPr>
        <p:txBody>
          <a:bodyPr/>
          <a:lstStyle/>
          <a:p>
            <a:fld id="{8064FF45-FF03-4F91-A32A-74ECC657FDA6}" type="slidenum">
              <a:rPr lang="en-US" smtClean="0"/>
              <a:pPr/>
              <a:t>54</a:t>
            </a:fld>
            <a:endParaRPr lang="en-US" dirty="0"/>
          </a:p>
        </p:txBody>
      </p:sp>
    </p:spTree>
    <p:extLst>
      <p:ext uri="{BB962C8B-B14F-4D97-AF65-F5344CB8AC3E}">
        <p14:creationId xmlns="" xmlns:p14="http://schemas.microsoft.com/office/powerpoint/2010/main" val="27344832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lancing budget.png"/>
          <p:cNvPicPr>
            <a:picLocks noGrp="1" noChangeAspect="1"/>
          </p:cNvPicPr>
          <p:nvPr>
            <p:ph idx="1"/>
          </p:nvPr>
        </p:nvPicPr>
        <p:blipFill>
          <a:blip r:embed="rId2" cstate="print"/>
          <a:stretch>
            <a:fillRect/>
          </a:stretch>
        </p:blipFill>
        <p:spPr>
          <a:xfrm>
            <a:off x="0" y="0"/>
            <a:ext cx="9048750" cy="6569393"/>
          </a:xfrm>
        </p:spPr>
      </p:pic>
      <p:sp>
        <p:nvSpPr>
          <p:cNvPr id="4" name="Slide Number Placeholder 3"/>
          <p:cNvSpPr>
            <a:spLocks noGrp="1"/>
          </p:cNvSpPr>
          <p:nvPr>
            <p:ph type="sldNum" sz="quarter" idx="12"/>
          </p:nvPr>
        </p:nvSpPr>
        <p:spPr/>
        <p:txBody>
          <a:bodyPr/>
          <a:lstStyle/>
          <a:p>
            <a:fld id="{8064FF45-FF03-4F91-A32A-74ECC657FDA6}"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ctr"/>
            <a:r>
              <a:rPr lang="en-US" sz="4300" dirty="0" smtClean="0">
                <a:latin typeface="Century Gothic" panose="020B0502020202020204" pitchFamily="34" charset="0"/>
              </a:rPr>
              <a:t>Tax Reform</a:t>
            </a:r>
            <a:endParaRPr lang="en-US" sz="4300" dirty="0">
              <a:latin typeface="Century Gothic" panose="020B0502020202020204" pitchFamily="34" charset="0"/>
            </a:endParaRPr>
          </a:p>
        </p:txBody>
      </p:sp>
      <p:sp>
        <p:nvSpPr>
          <p:cNvPr id="3" name="Content Placeholder 2"/>
          <p:cNvSpPr>
            <a:spLocks noGrp="1"/>
          </p:cNvSpPr>
          <p:nvPr>
            <p:ph idx="1"/>
          </p:nvPr>
        </p:nvSpPr>
        <p:spPr>
          <a:xfrm>
            <a:off x="457200" y="1219200"/>
            <a:ext cx="8229600" cy="5257800"/>
          </a:xfrm>
        </p:spPr>
        <p:txBody>
          <a:bodyPr>
            <a:normAutofit/>
          </a:bodyPr>
          <a:lstStyle/>
          <a:p>
            <a:r>
              <a:rPr lang="en-US" sz="3600" dirty="0" smtClean="0">
                <a:solidFill>
                  <a:srgbClr val="00B050"/>
                </a:solidFill>
                <a:latin typeface="Century Gothic" panose="020B0502020202020204" pitchFamily="34" charset="0"/>
              </a:rPr>
              <a:t>Itemized deductions shrunk the tax base by $1.2 trillion in 2011, 14% of AGI.</a:t>
            </a:r>
          </a:p>
          <a:p>
            <a:r>
              <a:rPr lang="en-US" sz="3600" dirty="0" smtClean="0">
                <a:solidFill>
                  <a:srgbClr val="00B050"/>
                </a:solidFill>
                <a:latin typeface="Century Gothic" panose="020B0502020202020204" pitchFamily="34" charset="0"/>
              </a:rPr>
              <a:t>Tax rates could be reduced by nearly one-fifth if those loopholes were eliminated.</a:t>
            </a:r>
          </a:p>
          <a:p>
            <a:pPr marL="0" indent="0">
              <a:spcBef>
                <a:spcPts val="1200"/>
              </a:spcBef>
              <a:buNone/>
            </a:pPr>
            <a:r>
              <a:rPr lang="en-US" sz="2800" dirty="0" smtClean="0">
                <a:latin typeface="Century Gothic" panose="020B0502020202020204" pitchFamily="34" charset="0"/>
              </a:rPr>
              <a:t>Source: </a:t>
            </a:r>
            <a:r>
              <a:rPr lang="en-US" sz="2800" dirty="0" err="1" smtClean="0">
                <a:latin typeface="Century Gothic" panose="020B0502020202020204" pitchFamily="34" charset="0"/>
              </a:rPr>
              <a:t>Stansel</a:t>
            </a:r>
            <a:r>
              <a:rPr lang="en-US" sz="2800" dirty="0" smtClean="0">
                <a:latin typeface="Century Gothic" panose="020B0502020202020204" pitchFamily="34" charset="0"/>
              </a:rPr>
              <a:t> &amp; </a:t>
            </a:r>
            <a:r>
              <a:rPr lang="en-US" sz="2800" dirty="0" err="1" smtClean="0">
                <a:latin typeface="Century Gothic" panose="020B0502020202020204" pitchFamily="34" charset="0"/>
              </a:rPr>
              <a:t>Randazzo</a:t>
            </a:r>
            <a:r>
              <a:rPr lang="en-US" sz="2800" dirty="0" smtClean="0">
                <a:latin typeface="Century Gothic" panose="020B0502020202020204" pitchFamily="34" charset="0"/>
              </a:rPr>
              <a:t>, “Unmasking the Mortgage Interest Deduction,” Reason Foundation, 2013.</a:t>
            </a:r>
          </a:p>
          <a:p>
            <a:endParaRPr lang="en-US" dirty="0">
              <a:latin typeface="Comic Sans MS" pitchFamily="66" charset="0"/>
            </a:endParaRPr>
          </a:p>
        </p:txBody>
      </p:sp>
      <p:sp>
        <p:nvSpPr>
          <p:cNvPr id="4" name="Slide Number Placeholder 3"/>
          <p:cNvSpPr>
            <a:spLocks noGrp="1"/>
          </p:cNvSpPr>
          <p:nvPr>
            <p:ph type="sldNum" sz="quarter" idx="12"/>
          </p:nvPr>
        </p:nvSpPr>
        <p:spPr/>
        <p:txBody>
          <a:bodyPr/>
          <a:lstStyle/>
          <a:p>
            <a:fld id="{8064FF45-FF03-4F91-A32A-74ECC657FDA6}"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300" dirty="0" smtClean="0">
                <a:latin typeface="Century Gothic" panose="020B0502020202020204" pitchFamily="34" charset="0"/>
              </a:rPr>
              <a:t>Mortgage Interest Deduction</a:t>
            </a:r>
            <a:endParaRPr lang="en-US" sz="4300" dirty="0">
              <a:latin typeface="Century Gothic" panose="020B0502020202020204" pitchFamily="34" charset="0"/>
            </a:endParaRPr>
          </a:p>
        </p:txBody>
      </p:sp>
      <p:sp>
        <p:nvSpPr>
          <p:cNvPr id="3" name="Content Placeholder 2"/>
          <p:cNvSpPr>
            <a:spLocks noGrp="1"/>
          </p:cNvSpPr>
          <p:nvPr>
            <p:ph idx="1"/>
          </p:nvPr>
        </p:nvSpPr>
        <p:spPr>
          <a:xfrm>
            <a:off x="228600" y="1760095"/>
            <a:ext cx="8610600" cy="5105400"/>
          </a:xfrm>
        </p:spPr>
        <p:txBody>
          <a:bodyPr>
            <a:normAutofit/>
          </a:bodyPr>
          <a:lstStyle/>
          <a:p>
            <a:r>
              <a:rPr lang="en-US" sz="3600" dirty="0" smtClean="0">
                <a:solidFill>
                  <a:srgbClr val="00B050"/>
                </a:solidFill>
                <a:latin typeface="Century Gothic" panose="020B0502020202020204" pitchFamily="34" charset="0"/>
              </a:rPr>
              <a:t>Largest loophole is the mortgage interest deduction</a:t>
            </a:r>
          </a:p>
          <a:p>
            <a:r>
              <a:rPr lang="en-US" sz="3600" dirty="0" smtClean="0">
                <a:solidFill>
                  <a:srgbClr val="00B050"/>
                </a:solidFill>
                <a:latin typeface="Century Gothic" panose="020B0502020202020204" pitchFamily="34" charset="0"/>
              </a:rPr>
              <a:t>Only about 25% of taxpayers claim it.</a:t>
            </a:r>
          </a:p>
          <a:p>
            <a:r>
              <a:rPr lang="en-US" sz="3600" dirty="0" smtClean="0">
                <a:solidFill>
                  <a:srgbClr val="00B050"/>
                </a:solidFill>
                <a:latin typeface="Century Gothic" panose="020B0502020202020204" pitchFamily="34" charset="0"/>
              </a:rPr>
              <a:t>Consumers on the margin b/w renting &amp; buying are harmed due to higher housing prices.</a:t>
            </a:r>
          </a:p>
          <a:p>
            <a:pPr lvl="1"/>
            <a:r>
              <a:rPr lang="en-US" sz="3300" dirty="0" smtClean="0">
                <a:solidFill>
                  <a:srgbClr val="00B050"/>
                </a:solidFill>
                <a:latin typeface="Century Gothic" panose="020B0502020202020204" pitchFamily="34" charset="0"/>
              </a:rPr>
              <a:t>They are also much less likely to claim the MID if they DO buy b/c they tend to have lower income.</a:t>
            </a:r>
            <a:endParaRPr lang="en-US" sz="3300" dirty="0">
              <a:solidFill>
                <a:srgbClr val="00B050"/>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064FF45-FF03-4F91-A32A-74ECC657FDA6}"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4300" dirty="0" smtClean="0">
                <a:latin typeface="Century Gothic" panose="020B0502020202020204" pitchFamily="34" charset="0"/>
              </a:rPr>
              <a:t>Regulatory Reform</a:t>
            </a:r>
            <a:endParaRPr lang="en-US" sz="4300" dirty="0">
              <a:latin typeface="Century Gothic" panose="020B0502020202020204" pitchFamily="34" charset="0"/>
            </a:endParaRPr>
          </a:p>
        </p:txBody>
      </p:sp>
      <p:sp>
        <p:nvSpPr>
          <p:cNvPr id="3" name="Content Placeholder 2"/>
          <p:cNvSpPr>
            <a:spLocks noGrp="1"/>
          </p:cNvSpPr>
          <p:nvPr>
            <p:ph idx="1"/>
          </p:nvPr>
        </p:nvSpPr>
        <p:spPr>
          <a:xfrm>
            <a:off x="0" y="1143000"/>
            <a:ext cx="9144000" cy="5334000"/>
          </a:xfrm>
        </p:spPr>
        <p:txBody>
          <a:bodyPr>
            <a:normAutofit/>
          </a:bodyPr>
          <a:lstStyle/>
          <a:p>
            <a:r>
              <a:rPr lang="en-US" sz="3600" dirty="0" smtClean="0">
                <a:solidFill>
                  <a:srgbClr val="00B050"/>
                </a:solidFill>
                <a:latin typeface="Century Gothic" panose="020B0502020202020204" pitchFamily="34" charset="0"/>
              </a:rPr>
              <a:t>Regulatory Improvement Act</a:t>
            </a:r>
            <a:endParaRPr lang="en-US" sz="3600" dirty="0" smtClean="0">
              <a:solidFill>
                <a:srgbClr val="FFFF00"/>
              </a:solidFill>
              <a:latin typeface="Century Gothic" panose="020B0502020202020204" pitchFamily="34" charset="0"/>
            </a:endParaRPr>
          </a:p>
          <a:p>
            <a:r>
              <a:rPr lang="en-US" sz="3600" dirty="0" smtClean="0">
                <a:solidFill>
                  <a:srgbClr val="00B050"/>
                </a:solidFill>
                <a:latin typeface="Century Gothic" panose="020B0502020202020204" pitchFamily="34" charset="0"/>
              </a:rPr>
              <a:t>Establish a Regulatory Improvement Commission</a:t>
            </a:r>
          </a:p>
          <a:p>
            <a:pPr lvl="1"/>
            <a:r>
              <a:rPr lang="en-US" sz="3600" dirty="0" smtClean="0">
                <a:solidFill>
                  <a:srgbClr val="00B050"/>
                </a:solidFill>
                <a:latin typeface="Century Gothic" panose="020B0502020202020204" pitchFamily="34" charset="0"/>
              </a:rPr>
              <a:t>identify regulations to repeal</a:t>
            </a:r>
          </a:p>
          <a:p>
            <a:pPr lvl="1"/>
            <a:r>
              <a:rPr lang="en-US" sz="3600" dirty="0" smtClean="0">
                <a:solidFill>
                  <a:srgbClr val="00B050"/>
                </a:solidFill>
                <a:latin typeface="Century Gothic" panose="020B0502020202020204" pitchFamily="34" charset="0"/>
              </a:rPr>
              <a:t>send them to Congress for an up or down vote as a total package with no amendments</a:t>
            </a:r>
            <a:endParaRPr lang="en-US" sz="3600" dirty="0">
              <a:solidFill>
                <a:srgbClr val="00B050"/>
              </a:solidFill>
              <a:latin typeface="Century Gothic" panose="020B0502020202020204" pitchFamily="34" charset="0"/>
            </a:endParaRPr>
          </a:p>
          <a:p>
            <a:r>
              <a:rPr lang="en-US" sz="3600" dirty="0" smtClean="0">
                <a:solidFill>
                  <a:srgbClr val="00B050"/>
                </a:solidFill>
                <a:latin typeface="Century Gothic" panose="020B0502020202020204" pitchFamily="34" charset="0"/>
              </a:rPr>
              <a:t>Similar to the Base Closure and Realignment Commission of the 1990’s</a:t>
            </a:r>
          </a:p>
        </p:txBody>
      </p:sp>
      <p:sp>
        <p:nvSpPr>
          <p:cNvPr id="4" name="Slide Number Placeholder 3"/>
          <p:cNvSpPr>
            <a:spLocks noGrp="1"/>
          </p:cNvSpPr>
          <p:nvPr>
            <p:ph type="sldNum" sz="quarter" idx="12"/>
          </p:nvPr>
        </p:nvSpPr>
        <p:spPr/>
        <p:txBody>
          <a:bodyPr/>
          <a:lstStyle/>
          <a:p>
            <a:fld id="{8064FF45-FF03-4F91-A32A-74ECC657FDA6}"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4300" dirty="0" smtClean="0">
                <a:latin typeface="Century Gothic" panose="020B0502020202020204" pitchFamily="34" charset="0"/>
              </a:rPr>
              <a:t>The Good News…</a:t>
            </a:r>
            <a:endParaRPr lang="en-US" sz="4300" dirty="0">
              <a:latin typeface="Century Gothic" panose="020B0502020202020204" pitchFamily="34" charset="0"/>
            </a:endParaRPr>
          </a:p>
        </p:txBody>
      </p:sp>
      <p:pic>
        <p:nvPicPr>
          <p:cNvPr id="5" name="Content Placeholder 4" descr="obama-spending-binge-ended.jpg"/>
          <p:cNvPicPr>
            <a:picLocks noGrp="1" noChangeAspect="1"/>
          </p:cNvPicPr>
          <p:nvPr>
            <p:ph idx="1"/>
          </p:nvPr>
        </p:nvPicPr>
        <p:blipFill>
          <a:blip r:embed="rId2" cstate="print"/>
          <a:stretch>
            <a:fillRect/>
          </a:stretch>
        </p:blipFill>
        <p:spPr>
          <a:xfrm>
            <a:off x="0" y="1119187"/>
            <a:ext cx="9072563" cy="5738813"/>
          </a:xfrm>
        </p:spPr>
      </p:pic>
      <p:sp>
        <p:nvSpPr>
          <p:cNvPr id="4" name="Slide Number Placeholder 3"/>
          <p:cNvSpPr>
            <a:spLocks noGrp="1"/>
          </p:cNvSpPr>
          <p:nvPr>
            <p:ph type="sldNum" sz="quarter" idx="12"/>
          </p:nvPr>
        </p:nvSpPr>
        <p:spPr/>
        <p:txBody>
          <a:bodyPr/>
          <a:lstStyle/>
          <a:p>
            <a:fld id="{8064FF45-FF03-4F91-A32A-74ECC657FDA6}"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normAutofit/>
          </a:bodyPr>
          <a:lstStyle/>
          <a:p>
            <a:pPr algn="ctr"/>
            <a:r>
              <a:rPr lang="en-US" sz="4300" dirty="0" smtClean="0">
                <a:solidFill>
                  <a:schemeClr val="tx1"/>
                </a:solidFill>
                <a:latin typeface="Century Gothic" panose="020B0502020202020204" pitchFamily="34" charset="0"/>
              </a:rPr>
              <a:t>Economic Freedom Project</a:t>
            </a:r>
            <a:endParaRPr lang="en-US" sz="4300"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190500" y="1306994"/>
            <a:ext cx="8763000" cy="4953000"/>
          </a:xfrm>
        </p:spPr>
        <p:txBody>
          <a:bodyPr>
            <a:noAutofit/>
          </a:bodyPr>
          <a:lstStyle/>
          <a:p>
            <a:pPr marL="0" indent="0">
              <a:buNone/>
            </a:pPr>
            <a:r>
              <a:rPr lang="en-US" sz="3600" u="sng" dirty="0" smtClean="0">
                <a:latin typeface="Century Gothic" panose="020B0502020202020204" pitchFamily="34" charset="0"/>
              </a:rPr>
              <a:t>What is it?</a:t>
            </a:r>
          </a:p>
          <a:p>
            <a:pPr marL="0" indent="0">
              <a:buNone/>
            </a:pPr>
            <a:r>
              <a:rPr lang="en-US" sz="3600" dirty="0" smtClean="0">
                <a:solidFill>
                  <a:srgbClr val="00B050"/>
                </a:solidFill>
                <a:latin typeface="Century Gothic" panose="020B0502020202020204" pitchFamily="34" charset="0"/>
              </a:rPr>
              <a:t>An initiative to help publicize the findings of the Economic Freedom of the World Report and the </a:t>
            </a:r>
            <a:r>
              <a:rPr lang="en-US" sz="3600" dirty="0">
                <a:solidFill>
                  <a:srgbClr val="00B050"/>
                </a:solidFill>
                <a:latin typeface="Century Gothic" panose="020B0502020202020204" pitchFamily="34" charset="0"/>
              </a:rPr>
              <a:t>Economic Freedom of </a:t>
            </a:r>
            <a:r>
              <a:rPr lang="en-US" sz="3600" dirty="0" smtClean="0">
                <a:solidFill>
                  <a:srgbClr val="00B050"/>
                </a:solidFill>
                <a:latin typeface="Century Gothic" panose="020B0502020202020204" pitchFamily="34" charset="0"/>
              </a:rPr>
              <a:t>North America Report and economic freedom in general. </a:t>
            </a:r>
          </a:p>
        </p:txBody>
      </p:sp>
      <p:sp>
        <p:nvSpPr>
          <p:cNvPr id="4" name="Slide Number Placeholder 3"/>
          <p:cNvSpPr>
            <a:spLocks noGrp="1"/>
          </p:cNvSpPr>
          <p:nvPr>
            <p:ph type="sldNum" sz="quarter" idx="12"/>
          </p:nvPr>
        </p:nvSpPr>
        <p:spPr/>
        <p:txBody>
          <a:bodyPr/>
          <a:lstStyle/>
          <a:p>
            <a:fld id="{8064FF45-FF03-4F91-A32A-74ECC657FDA6}" type="slidenum">
              <a:rPr lang="en-US" smtClean="0"/>
              <a:pPr/>
              <a:t>6</a:t>
            </a:fld>
            <a:endParaRPr lang="en-US"/>
          </a:p>
        </p:txBody>
      </p:sp>
    </p:spTree>
    <p:extLst>
      <p:ext uri="{BB962C8B-B14F-4D97-AF65-F5344CB8AC3E}">
        <p14:creationId xmlns="" xmlns:p14="http://schemas.microsoft.com/office/powerpoint/2010/main" val="34002747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48313"/>
            <a:ext cx="8991600" cy="2362200"/>
          </a:xfrm>
        </p:spPr>
        <p:txBody>
          <a:bodyPr>
            <a:noAutofit/>
          </a:bodyPr>
          <a:lstStyle/>
          <a:p>
            <a:r>
              <a:rPr lang="en-US" sz="4000" dirty="0" smtClean="0">
                <a:solidFill>
                  <a:srgbClr val="00B050"/>
                </a:solidFill>
                <a:latin typeface="Century Gothic" panose="020B0502020202020204" pitchFamily="34" charset="0"/>
              </a:rPr>
              <a:t>“Capitalism has been the most effective ideology we have known in taking people out of extreme poverty.”</a:t>
            </a:r>
            <a:r>
              <a:rPr lang="en-US" sz="4000" dirty="0" smtClean="0">
                <a:latin typeface="Century Gothic" panose="020B0502020202020204" pitchFamily="34" charset="0"/>
              </a:rPr>
              <a:t/>
            </a:r>
            <a:br>
              <a:rPr lang="en-US" sz="4000" dirty="0" smtClean="0">
                <a:latin typeface="Century Gothic" panose="020B0502020202020204" pitchFamily="34" charset="0"/>
              </a:rPr>
            </a:br>
            <a:r>
              <a:rPr lang="en-US" sz="4000" dirty="0" smtClean="0">
                <a:latin typeface="Century Gothic" panose="020B0502020202020204" pitchFamily="34" charset="0"/>
              </a:rPr>
              <a:t>-- Bono</a:t>
            </a:r>
            <a:endParaRPr lang="en-US" sz="3600" dirty="0">
              <a:latin typeface="Century Gothic" panose="020B0502020202020204" pitchFamily="34" charset="0"/>
            </a:endParaRPr>
          </a:p>
        </p:txBody>
      </p:sp>
      <p:pic>
        <p:nvPicPr>
          <p:cNvPr id="5" name="Content Placeholder 4" descr="bono-obama.jpg"/>
          <p:cNvPicPr>
            <a:picLocks noGrp="1" noChangeAspect="1"/>
          </p:cNvPicPr>
          <p:nvPr>
            <p:ph idx="1"/>
          </p:nvPr>
        </p:nvPicPr>
        <p:blipFill>
          <a:blip r:embed="rId2" cstate="print"/>
          <a:stretch>
            <a:fillRect/>
          </a:stretch>
        </p:blipFill>
        <p:spPr>
          <a:xfrm>
            <a:off x="2038350" y="3205059"/>
            <a:ext cx="5067300" cy="3340100"/>
          </a:xfrm>
        </p:spPr>
      </p:pic>
      <p:sp>
        <p:nvSpPr>
          <p:cNvPr id="4" name="Slide Number Placeholder 3"/>
          <p:cNvSpPr>
            <a:spLocks noGrp="1"/>
          </p:cNvSpPr>
          <p:nvPr>
            <p:ph type="sldNum" sz="quarter" idx="12"/>
          </p:nvPr>
        </p:nvSpPr>
        <p:spPr/>
        <p:txBody>
          <a:bodyPr/>
          <a:lstStyle/>
          <a:p>
            <a:fld id="{8064FF45-FF03-4F91-A32A-74ECC657FDA6}"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300" dirty="0" smtClean="0">
                <a:latin typeface="Century Gothic" panose="020B0502020202020204" pitchFamily="34" charset="0"/>
              </a:rPr>
              <a:t>Government Shutdowns</a:t>
            </a:r>
            <a:endParaRPr lang="en-US" sz="4300" dirty="0">
              <a:latin typeface="Century Gothic" panose="020B0502020202020204" pitchFamily="34" charset="0"/>
            </a:endParaRPr>
          </a:p>
        </p:txBody>
      </p:sp>
      <p:sp>
        <p:nvSpPr>
          <p:cNvPr id="3" name="Content Placeholder 2"/>
          <p:cNvSpPr>
            <a:spLocks noGrp="1"/>
          </p:cNvSpPr>
          <p:nvPr>
            <p:ph idx="1"/>
          </p:nvPr>
        </p:nvSpPr>
        <p:spPr>
          <a:xfrm>
            <a:off x="628650" y="1825625"/>
            <a:ext cx="8134350" cy="4351338"/>
          </a:xfrm>
        </p:spPr>
        <p:txBody>
          <a:bodyPr>
            <a:normAutofit/>
          </a:bodyPr>
          <a:lstStyle/>
          <a:p>
            <a:pPr>
              <a:spcAft>
                <a:spcPts val="1800"/>
              </a:spcAft>
            </a:pPr>
            <a:r>
              <a:rPr lang="en-US" sz="3600" dirty="0" smtClean="0">
                <a:solidFill>
                  <a:srgbClr val="00B050"/>
                </a:solidFill>
                <a:latin typeface="Century Gothic" panose="020B0502020202020204" pitchFamily="34" charset="0"/>
              </a:rPr>
              <a:t>Last fall “non-essential” federal government employees were off the job for well over a week, and...</a:t>
            </a:r>
          </a:p>
          <a:p>
            <a:r>
              <a:rPr lang="en-US" sz="3600" dirty="0" smtClean="0">
                <a:solidFill>
                  <a:srgbClr val="00B050"/>
                </a:solidFill>
                <a:latin typeface="Century Gothic" panose="020B0502020202020204" pitchFamily="34" charset="0"/>
              </a:rPr>
              <a:t>Lee County (FL) Soil and Water District recently voted to shut itself down.</a:t>
            </a:r>
            <a:endParaRPr lang="en-US" sz="3600" dirty="0">
              <a:solidFill>
                <a:srgbClr val="00B050"/>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064FF45-FF03-4F91-A32A-74ECC657FDA6}"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300" dirty="0" smtClean="0">
                <a:latin typeface="Century Gothic" panose="020B0502020202020204" pitchFamily="34" charset="0"/>
              </a:rPr>
              <a:t>Reason Saves </a:t>
            </a:r>
            <a:r>
              <a:rPr lang="en-US" sz="4300" dirty="0" err="1" smtClean="0">
                <a:latin typeface="Century Gothic" panose="020B0502020202020204" pitchFamily="34" charset="0"/>
              </a:rPr>
              <a:t>Clevel</a:t>
            </a:r>
            <a:r>
              <a:rPr lang="en-US" sz="4300" dirty="0" smtClean="0">
                <a:latin typeface="Century Gothic" panose="020B0502020202020204" pitchFamily="34" charset="0"/>
              </a:rPr>
              <a:t>	and</a:t>
            </a:r>
            <a:endParaRPr lang="en-US" sz="4300" dirty="0">
              <a:latin typeface="Century Gothic" panose="020B0502020202020204" pitchFamily="34" charset="0"/>
            </a:endParaRPr>
          </a:p>
        </p:txBody>
      </p:sp>
      <p:sp>
        <p:nvSpPr>
          <p:cNvPr id="3" name="Content Placeholder 2"/>
          <p:cNvSpPr>
            <a:spLocks noGrp="1"/>
          </p:cNvSpPr>
          <p:nvPr>
            <p:ph idx="1"/>
          </p:nvPr>
        </p:nvSpPr>
        <p:spPr>
          <a:xfrm>
            <a:off x="628650" y="1825625"/>
            <a:ext cx="8134350" cy="4351338"/>
          </a:xfrm>
        </p:spPr>
        <p:txBody>
          <a:bodyPr>
            <a:normAutofit/>
          </a:bodyPr>
          <a:lstStyle/>
          <a:p>
            <a:pPr>
              <a:spcAft>
                <a:spcPts val="1800"/>
              </a:spcAft>
            </a:pPr>
            <a:r>
              <a:rPr lang="en-US" sz="3600" dirty="0" smtClean="0">
                <a:solidFill>
                  <a:srgbClr val="00B050"/>
                </a:solidFill>
                <a:latin typeface="Century Gothic" panose="020B0502020202020204" pitchFamily="34" charset="0"/>
              </a:rPr>
              <a:t>Reason Foundation video hosted by Drew Carey</a:t>
            </a:r>
            <a:r>
              <a:rPr lang="en-US" sz="3600" dirty="0">
                <a:solidFill>
                  <a:srgbClr val="00B050"/>
                </a:solidFill>
                <a:latin typeface="Century Gothic" panose="020B0502020202020204" pitchFamily="34" charset="0"/>
              </a:rPr>
              <a:t> </a:t>
            </a:r>
            <a:r>
              <a:rPr lang="en-US" sz="3600" dirty="0" smtClean="0">
                <a:solidFill>
                  <a:srgbClr val="00B050"/>
                </a:solidFill>
                <a:latin typeface="Century Gothic" panose="020B0502020202020204" pitchFamily="34" charset="0"/>
              </a:rPr>
              <a:t>with policy ideas on how to “fix” Cleveland</a:t>
            </a:r>
          </a:p>
          <a:p>
            <a:pPr>
              <a:spcAft>
                <a:spcPts val="1800"/>
              </a:spcAft>
            </a:pPr>
            <a:r>
              <a:rPr lang="en-US" sz="3600" dirty="0" smtClean="0">
                <a:solidFill>
                  <a:srgbClr val="00B050"/>
                </a:solidFill>
                <a:latin typeface="Century Gothic" panose="020B0502020202020204" pitchFamily="34" charset="0"/>
                <a:hlinkClick r:id="rId2"/>
              </a:rPr>
              <a:t>http://reason.com/archives/2010/03/14/reason-saves-cleveland-with-dr/1</a:t>
            </a:r>
            <a:r>
              <a:rPr lang="en-US" sz="3600" dirty="0" smtClean="0">
                <a:solidFill>
                  <a:srgbClr val="00B050"/>
                </a:solidFill>
                <a:latin typeface="Century Gothic" panose="020B0502020202020204" pitchFamily="34" charset="0"/>
              </a:rPr>
              <a:t> </a:t>
            </a:r>
          </a:p>
          <a:p>
            <a:pPr>
              <a:spcAft>
                <a:spcPts val="1800"/>
              </a:spcAft>
            </a:pPr>
            <a:endParaRPr lang="en-US" sz="3600" dirty="0" smtClean="0">
              <a:solidFill>
                <a:srgbClr val="00B050"/>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064FF45-FF03-4F91-A32A-74ECC657FDA6}"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839200" cy="6019800"/>
          </a:xfrm>
        </p:spPr>
        <p:txBody>
          <a:bodyPr/>
          <a:lstStyle/>
          <a:p>
            <a:pPr marL="0" indent="0"/>
            <a:endParaRPr lang="en-US" b="1" dirty="0" smtClean="0">
              <a:latin typeface="Comic Sans MS" pitchFamily="66" charset="0"/>
            </a:endParaRPr>
          </a:p>
          <a:p>
            <a:pPr marL="0" indent="0"/>
            <a:r>
              <a:rPr lang="en-US" sz="3600" dirty="0" smtClean="0">
                <a:latin typeface="Century Gothic" panose="020B0502020202020204" pitchFamily="34" charset="0"/>
              </a:rPr>
              <a:t>Economic Freedom Project</a:t>
            </a:r>
          </a:p>
          <a:p>
            <a:pPr marL="400050" lvl="1" indent="0"/>
            <a:r>
              <a:rPr lang="en-US" sz="3200" dirty="0" smtClean="0">
                <a:latin typeface="Century Gothic" panose="020B0502020202020204" pitchFamily="34" charset="0"/>
                <a:hlinkClick r:id="rId3"/>
              </a:rPr>
              <a:t>http://www.economicfreedom.org/</a:t>
            </a:r>
            <a:endParaRPr lang="en-US" sz="3200" dirty="0" smtClean="0">
              <a:latin typeface="Century Gothic" panose="020B0502020202020204" pitchFamily="34" charset="0"/>
            </a:endParaRPr>
          </a:p>
          <a:p>
            <a:pPr marL="400050" lvl="1" indent="0"/>
            <a:endParaRPr lang="en-US" sz="3200" dirty="0" smtClean="0">
              <a:latin typeface="Century Gothic" panose="020B0502020202020204" pitchFamily="34" charset="0"/>
            </a:endParaRPr>
          </a:p>
          <a:p>
            <a:pPr marL="0" indent="0"/>
            <a:r>
              <a:rPr lang="en-US" sz="3600" dirty="0" smtClean="0">
                <a:latin typeface="Century Gothic" panose="020B0502020202020204" pitchFamily="34" charset="0"/>
              </a:rPr>
              <a:t>Fraser Institute</a:t>
            </a:r>
          </a:p>
          <a:p>
            <a:pPr marL="400050" lvl="1" indent="0"/>
            <a:r>
              <a:rPr lang="en-US" sz="3200" dirty="0" smtClean="0">
                <a:latin typeface="Century Gothic" panose="020B0502020202020204" pitchFamily="34" charset="0"/>
                <a:hlinkClick r:id="rId4"/>
              </a:rPr>
              <a:t>http://www.fraserinstitute.org/</a:t>
            </a:r>
            <a:endParaRPr lang="en-US" sz="3200" dirty="0" smtClean="0">
              <a:latin typeface="Century Gothic" panose="020B0502020202020204" pitchFamily="34" charset="0"/>
            </a:endParaRPr>
          </a:p>
          <a:p>
            <a:pPr marL="400050" lvl="1" indent="0"/>
            <a:r>
              <a:rPr lang="en-US" sz="3200" dirty="0" smtClean="0">
                <a:latin typeface="Century Gothic" panose="020B0502020202020204" pitchFamily="34" charset="0"/>
                <a:hlinkClick r:id="rId5"/>
              </a:rPr>
              <a:t>http://www.freetheworld.com/</a:t>
            </a:r>
            <a:r>
              <a:rPr lang="en-US" sz="3200" dirty="0" smtClean="0">
                <a:latin typeface="Century Gothic" panose="020B0502020202020204" pitchFamily="34" charset="0"/>
              </a:rPr>
              <a:t> </a:t>
            </a:r>
          </a:p>
          <a:p>
            <a:pPr marL="400050" lvl="1" indent="0"/>
            <a:r>
              <a:rPr lang="en-US" sz="3200" dirty="0" smtClean="0">
                <a:latin typeface="Century Gothic" panose="020B0502020202020204" pitchFamily="34" charset="0"/>
              </a:rPr>
              <a:t>Economic Freedom of the World, Economic Freedom of North America, Human Freedom Index of the World</a:t>
            </a:r>
          </a:p>
          <a:p>
            <a:pPr marL="0" indent="0"/>
            <a:endParaRPr lang="en-US" b="1" dirty="0" smtClean="0">
              <a:latin typeface="Comic Sans MS" pitchFamily="66" charset="0"/>
            </a:endParaRPr>
          </a:p>
          <a:p>
            <a:pPr marL="0" indent="0"/>
            <a:endParaRPr lang="en-US" b="1" u="sng" dirty="0">
              <a:latin typeface="Comic Sans MS" pitchFamily="66"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752600"/>
          </a:xfrm>
        </p:spPr>
        <p:txBody>
          <a:bodyPr>
            <a:noAutofit/>
          </a:bodyPr>
          <a:lstStyle/>
          <a:p>
            <a:pPr algn="ctr"/>
            <a:r>
              <a:rPr lang="en-US" sz="5400" b="1" dirty="0" smtClean="0">
                <a:solidFill>
                  <a:srgbClr val="00B050"/>
                </a:solidFill>
                <a:latin typeface="Century Gothic" panose="020B0502020202020204" pitchFamily="34" charset="0"/>
              </a:rPr>
              <a:t>Economic Freedom: What It Is and Why It Matters</a:t>
            </a:r>
            <a:endParaRPr lang="en-US" sz="5400" b="1" dirty="0">
              <a:solidFill>
                <a:srgbClr val="00B050"/>
              </a:solidFill>
              <a:latin typeface="Century Gothic" panose="020B0502020202020204" pitchFamily="34" charset="0"/>
            </a:endParaRPr>
          </a:p>
        </p:txBody>
      </p:sp>
      <p:sp>
        <p:nvSpPr>
          <p:cNvPr id="3" name="Subtitle 2"/>
          <p:cNvSpPr>
            <a:spLocks noGrp="1"/>
          </p:cNvSpPr>
          <p:nvPr>
            <p:ph type="subTitle" idx="1"/>
          </p:nvPr>
        </p:nvSpPr>
        <p:spPr>
          <a:xfrm>
            <a:off x="0" y="2514600"/>
            <a:ext cx="9144000" cy="4038600"/>
          </a:xfrm>
        </p:spPr>
        <p:txBody>
          <a:bodyPr>
            <a:normAutofit fontScale="92500" lnSpcReduction="20000"/>
          </a:bodyPr>
          <a:lstStyle/>
          <a:p>
            <a:pPr algn="ctr">
              <a:spcBef>
                <a:spcPts val="1200"/>
              </a:spcBef>
            </a:pPr>
            <a:r>
              <a:rPr lang="en-US" sz="5400" b="1" dirty="0" smtClean="0">
                <a:solidFill>
                  <a:schemeClr val="tx1"/>
                </a:solidFill>
                <a:latin typeface="Century Gothic" panose="020B0502020202020204" pitchFamily="34" charset="0"/>
              </a:rPr>
              <a:t>DEAN STANSEL</a:t>
            </a:r>
          </a:p>
          <a:p>
            <a:pPr lvl="0" defTabSz="914400">
              <a:spcBef>
                <a:spcPts val="1200"/>
              </a:spcBef>
              <a:spcAft>
                <a:spcPts val="200"/>
              </a:spcAft>
              <a:buClr>
                <a:srgbClr val="1CADE4"/>
              </a:buClr>
              <a:buSzPct val="100000"/>
            </a:pPr>
            <a:r>
              <a:rPr lang="en-US" sz="3000" b="1" cap="all" spc="200" dirty="0" smtClean="0">
                <a:solidFill>
                  <a:prstClr val="black"/>
                </a:solidFill>
                <a:latin typeface="Century Gothic" panose="020B0502020202020204" pitchFamily="34" charset="0"/>
              </a:rPr>
              <a:t>Associate Professor of Economics</a:t>
            </a:r>
          </a:p>
          <a:p>
            <a:pPr lvl="0" defTabSz="914400">
              <a:spcBef>
                <a:spcPts val="1200"/>
              </a:spcBef>
              <a:spcAft>
                <a:spcPts val="200"/>
              </a:spcAft>
              <a:buClr>
                <a:srgbClr val="1CADE4"/>
              </a:buClr>
              <a:buSzPct val="100000"/>
            </a:pPr>
            <a:r>
              <a:rPr lang="en-US" sz="3000" b="1" cap="all" spc="200" dirty="0" smtClean="0">
                <a:solidFill>
                  <a:prstClr val="black"/>
                </a:solidFill>
                <a:latin typeface="Century Gothic" panose="020B0502020202020204" pitchFamily="34" charset="0"/>
              </a:rPr>
              <a:t>Florida Gulf Coast University</a:t>
            </a:r>
            <a:endParaRPr lang="en-US" sz="2400" b="1" cap="all" spc="200" dirty="0" smtClean="0">
              <a:solidFill>
                <a:prstClr val="black"/>
              </a:solidFill>
              <a:latin typeface="Century Gothic" panose="020B0502020202020204" pitchFamily="34" charset="0"/>
            </a:endParaRPr>
          </a:p>
          <a:p>
            <a:pPr lvl="0" defTabSz="914400">
              <a:spcBef>
                <a:spcPts val="1200"/>
              </a:spcBef>
              <a:spcAft>
                <a:spcPts val="200"/>
              </a:spcAft>
              <a:buClr>
                <a:srgbClr val="1CADE4"/>
              </a:buClr>
              <a:buSzPct val="100000"/>
            </a:pPr>
            <a:endParaRPr lang="en-US" sz="2400" b="1" cap="all" spc="200" dirty="0" smtClean="0">
              <a:solidFill>
                <a:prstClr val="black"/>
              </a:solidFill>
              <a:latin typeface="Century Gothic" panose="020B0502020202020204" pitchFamily="34" charset="0"/>
            </a:endParaRPr>
          </a:p>
          <a:p>
            <a:pPr lvl="0" defTabSz="914400">
              <a:spcBef>
                <a:spcPts val="1200"/>
              </a:spcBef>
              <a:spcAft>
                <a:spcPts val="200"/>
              </a:spcAft>
              <a:buClr>
                <a:srgbClr val="1CADE4"/>
              </a:buClr>
              <a:buSzPct val="100000"/>
            </a:pPr>
            <a:r>
              <a:rPr lang="en-US" sz="2800" b="1" cap="all" spc="200" dirty="0" smtClean="0">
                <a:solidFill>
                  <a:srgbClr val="42BA97">
                    <a:lumMod val="75000"/>
                  </a:srgbClr>
                </a:solidFill>
                <a:latin typeface="Century Gothic" panose="020B0502020202020204" pitchFamily="34" charset="0"/>
                <a:hlinkClick r:id="rId3"/>
              </a:rPr>
              <a:t>http://www.deanstansel.com</a:t>
            </a:r>
            <a:endParaRPr lang="en-US" sz="2800" b="1" cap="all" spc="200" dirty="0" smtClean="0">
              <a:solidFill>
                <a:srgbClr val="42BA97">
                  <a:lumMod val="75000"/>
                </a:srgbClr>
              </a:solidFill>
              <a:latin typeface="Century Gothic" panose="020B0502020202020204" pitchFamily="34" charset="0"/>
            </a:endParaRPr>
          </a:p>
          <a:p>
            <a:pPr defTabSz="914400">
              <a:spcBef>
                <a:spcPts val="1200"/>
              </a:spcBef>
              <a:spcAft>
                <a:spcPts val="200"/>
              </a:spcAft>
              <a:buClr>
                <a:srgbClr val="1CADE4"/>
              </a:buClr>
              <a:buSzPct val="100000"/>
            </a:pPr>
            <a:r>
              <a:rPr lang="en-US" sz="2800" b="1" cap="all" spc="200" dirty="0" smtClean="0">
                <a:solidFill>
                  <a:srgbClr val="42BA97">
                    <a:lumMod val="75000"/>
                  </a:srgbClr>
                </a:solidFill>
                <a:latin typeface="Century Gothic" panose="020B0502020202020204" pitchFamily="34" charset="0"/>
                <a:hlinkClick r:id="rId4"/>
              </a:rPr>
              <a:t>https://www.facebook.com/dean.stansel.1</a:t>
            </a:r>
          </a:p>
          <a:p>
            <a:pPr defTabSz="914400">
              <a:spcBef>
                <a:spcPts val="1200"/>
              </a:spcBef>
              <a:spcAft>
                <a:spcPts val="200"/>
              </a:spcAft>
              <a:buClr>
                <a:srgbClr val="1CADE4"/>
              </a:buClr>
              <a:buSzPct val="100000"/>
            </a:pPr>
            <a:r>
              <a:rPr lang="en-US" sz="2800" b="1" cap="all" spc="200" dirty="0" smtClean="0">
                <a:solidFill>
                  <a:srgbClr val="42BA97">
                    <a:lumMod val="75000"/>
                  </a:srgbClr>
                </a:solidFill>
                <a:latin typeface="Century Gothic" panose="020B0502020202020204" pitchFamily="34" charset="0"/>
                <a:hlinkClick r:id="rId4"/>
              </a:rPr>
              <a:t>https://twitter.com/deanstansel</a:t>
            </a:r>
            <a:endParaRPr lang="en-US" sz="2800" b="1" cap="all" spc="200" dirty="0" smtClean="0">
              <a:solidFill>
                <a:srgbClr val="42BA97">
                  <a:lumMod val="75000"/>
                </a:srgbClr>
              </a:solidFill>
              <a:latin typeface="Century Gothic" panose="020B0502020202020204" pitchFamily="34" charset="0"/>
            </a:endParaRPr>
          </a:p>
          <a:p>
            <a:pPr lvl="0" defTabSz="914400">
              <a:spcBef>
                <a:spcPts val="1200"/>
              </a:spcBef>
              <a:spcAft>
                <a:spcPts val="200"/>
              </a:spcAft>
              <a:buClr>
                <a:srgbClr val="1CADE4"/>
              </a:buClr>
              <a:buSzPct val="100000"/>
            </a:pPr>
            <a:r>
              <a:rPr lang="en-US" sz="2400" b="1" cap="all" spc="200" dirty="0" smtClean="0">
                <a:solidFill>
                  <a:srgbClr val="42BA97">
                    <a:lumMod val="75000"/>
                  </a:srgbClr>
                </a:solidFill>
                <a:latin typeface="Century Gothic" panose="020B0502020202020204" pitchFamily="34" charset="0"/>
              </a:rPr>
              <a:t> </a:t>
            </a:r>
          </a:p>
        </p:txBody>
      </p:sp>
    </p:spTree>
    <p:extLst>
      <p:ext uri="{BB962C8B-B14F-4D97-AF65-F5344CB8AC3E}">
        <p14:creationId xmlns="" xmlns:p14="http://schemas.microsoft.com/office/powerpoint/2010/main" val="2309119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324"/>
            <a:ext cx="9144000" cy="944562"/>
          </a:xfrm>
        </p:spPr>
        <p:txBody>
          <a:bodyPr>
            <a:noAutofit/>
          </a:bodyPr>
          <a:lstStyle/>
          <a:p>
            <a:pPr algn="ctr"/>
            <a:r>
              <a:rPr lang="en-US" sz="4300" dirty="0" smtClean="0">
                <a:solidFill>
                  <a:schemeClr val="tx1"/>
                </a:solidFill>
                <a:latin typeface="Century Gothic" panose="020B0502020202020204" pitchFamily="34" charset="0"/>
              </a:rPr>
              <a:t>What Is Economic Freedom?</a:t>
            </a:r>
            <a:endParaRPr lang="en-US" sz="4300"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22485" y="1158876"/>
            <a:ext cx="9144000" cy="5562600"/>
          </a:xfrm>
        </p:spPr>
        <p:txBody>
          <a:bodyPr>
            <a:noAutofit/>
          </a:bodyPr>
          <a:lstStyle/>
          <a:p>
            <a:pPr marL="0" indent="0">
              <a:buNone/>
            </a:pPr>
            <a:r>
              <a:rPr lang="en-US" sz="3400" dirty="0" smtClean="0">
                <a:solidFill>
                  <a:srgbClr val="00B050"/>
                </a:solidFill>
                <a:latin typeface="Century Gothic" panose="020B0502020202020204" pitchFamily="34" charset="0"/>
              </a:rPr>
              <a:t>“Individuals </a:t>
            </a:r>
            <a:r>
              <a:rPr lang="en-US" sz="3400" dirty="0">
                <a:solidFill>
                  <a:srgbClr val="00B050"/>
                </a:solidFill>
                <a:latin typeface="Century Gothic" panose="020B0502020202020204" pitchFamily="34" charset="0"/>
              </a:rPr>
              <a:t>have economic freedom when property they acquire without the use of force, fraud, or theft is protected from physical invasions by others and they are free to use, exchange, or give their property as long as their actions do not violate the identical rights of </a:t>
            </a:r>
            <a:r>
              <a:rPr lang="en-US" sz="3400" dirty="0" smtClean="0">
                <a:solidFill>
                  <a:srgbClr val="00B050"/>
                </a:solidFill>
                <a:latin typeface="Century Gothic" panose="020B0502020202020204" pitchFamily="34" charset="0"/>
              </a:rPr>
              <a:t>others. An </a:t>
            </a:r>
            <a:r>
              <a:rPr lang="en-US" sz="3400" dirty="0">
                <a:solidFill>
                  <a:srgbClr val="00B050"/>
                </a:solidFill>
                <a:latin typeface="Century Gothic" panose="020B0502020202020204" pitchFamily="34" charset="0"/>
              </a:rPr>
              <a:t>index of economic freedom should measure the extent to which rightly acquired property is protected and individuals are engaged in voluntary transactions</a:t>
            </a:r>
            <a:r>
              <a:rPr lang="en-US" sz="3400" dirty="0" smtClean="0">
                <a:solidFill>
                  <a:srgbClr val="00B050"/>
                </a:solidFill>
                <a:latin typeface="Century Gothic" panose="020B0502020202020204" pitchFamily="34" charset="0"/>
              </a:rPr>
              <a:t>.” </a:t>
            </a:r>
          </a:p>
        </p:txBody>
      </p:sp>
      <p:sp>
        <p:nvSpPr>
          <p:cNvPr id="4" name="Slide Number Placeholder 3"/>
          <p:cNvSpPr>
            <a:spLocks noGrp="1"/>
          </p:cNvSpPr>
          <p:nvPr>
            <p:ph type="sldNum" sz="quarter" idx="12"/>
          </p:nvPr>
        </p:nvSpPr>
        <p:spPr/>
        <p:txBody>
          <a:bodyPr/>
          <a:lstStyle/>
          <a:p>
            <a:fld id="{8064FF45-FF03-4F91-A32A-74ECC657FDA6}" type="slidenum">
              <a:rPr lang="en-US" smtClean="0"/>
              <a:pPr/>
              <a:t>7</a:t>
            </a:fld>
            <a:endParaRPr lang="en-US"/>
          </a:p>
        </p:txBody>
      </p:sp>
    </p:spTree>
    <p:extLst>
      <p:ext uri="{BB962C8B-B14F-4D97-AF65-F5344CB8AC3E}">
        <p14:creationId xmlns="" xmlns:p14="http://schemas.microsoft.com/office/powerpoint/2010/main" val="26529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324"/>
            <a:ext cx="9144000" cy="1324676"/>
          </a:xfrm>
        </p:spPr>
        <p:txBody>
          <a:bodyPr>
            <a:noAutofit/>
          </a:bodyPr>
          <a:lstStyle/>
          <a:p>
            <a:pPr algn="ctr"/>
            <a:r>
              <a:rPr lang="en-US" sz="4300" dirty="0" smtClean="0">
                <a:solidFill>
                  <a:schemeClr val="tx1"/>
                </a:solidFill>
                <a:latin typeface="Century Gothic" panose="020B0502020202020204" pitchFamily="34" charset="0"/>
              </a:rPr>
              <a:t>5 </a:t>
            </a:r>
            <a:r>
              <a:rPr lang="en-US" sz="4300" dirty="0" smtClean="0">
                <a:latin typeface="Century Gothic" panose="020B0502020202020204" pitchFamily="34" charset="0"/>
              </a:rPr>
              <a:t>Components of </a:t>
            </a:r>
            <a:r>
              <a:rPr lang="en-US" sz="4300" i="1" dirty="0" smtClean="0">
                <a:solidFill>
                  <a:schemeClr val="tx1"/>
                </a:solidFill>
                <a:latin typeface="Century Gothic" panose="020B0502020202020204" pitchFamily="34" charset="0"/>
              </a:rPr>
              <a:t>Economic Freedom of the World</a:t>
            </a:r>
            <a:r>
              <a:rPr lang="en-US" sz="4300" dirty="0" smtClean="0">
                <a:solidFill>
                  <a:schemeClr val="tx1"/>
                </a:solidFill>
                <a:latin typeface="Century Gothic" panose="020B0502020202020204" pitchFamily="34" charset="0"/>
              </a:rPr>
              <a:t> </a:t>
            </a:r>
            <a:r>
              <a:rPr lang="en-US" sz="4300" dirty="0" smtClean="0">
                <a:latin typeface="Century Gothic" panose="020B0502020202020204" pitchFamily="34" charset="0"/>
              </a:rPr>
              <a:t>Index</a:t>
            </a:r>
            <a:endParaRPr lang="en-US" sz="4300" dirty="0">
              <a:solidFill>
                <a:schemeClr val="tx1"/>
              </a:solidFill>
              <a:latin typeface="Century Gothic" panose="020B0502020202020204" pitchFamily="34" charset="0"/>
            </a:endParaRPr>
          </a:p>
        </p:txBody>
      </p:sp>
      <p:sp>
        <p:nvSpPr>
          <p:cNvPr id="3" name="Content Placeholder 2"/>
          <p:cNvSpPr>
            <a:spLocks noGrp="1"/>
          </p:cNvSpPr>
          <p:nvPr>
            <p:ph idx="1"/>
          </p:nvPr>
        </p:nvSpPr>
        <p:spPr>
          <a:xfrm>
            <a:off x="1066801" y="1981200"/>
            <a:ext cx="7315200" cy="4740276"/>
          </a:xfrm>
        </p:spPr>
        <p:txBody>
          <a:bodyPr>
            <a:noAutofit/>
          </a:bodyPr>
          <a:lstStyle/>
          <a:p>
            <a:pPr marL="514350" indent="-514350">
              <a:buFont typeface="+mj-lt"/>
              <a:buAutoNum type="arabicPeriod"/>
            </a:pPr>
            <a:r>
              <a:rPr lang="en-US" sz="3400" dirty="0" smtClean="0">
                <a:solidFill>
                  <a:srgbClr val="00B050"/>
                </a:solidFill>
                <a:latin typeface="Century Gothic" panose="020B0502020202020204" pitchFamily="34" charset="0"/>
              </a:rPr>
              <a:t>Size of government</a:t>
            </a:r>
          </a:p>
          <a:p>
            <a:pPr marL="514350" indent="-514350">
              <a:buFont typeface="+mj-lt"/>
              <a:buAutoNum type="arabicPeriod"/>
            </a:pPr>
            <a:r>
              <a:rPr lang="en-US" sz="3400" dirty="0" smtClean="0">
                <a:solidFill>
                  <a:srgbClr val="00B050"/>
                </a:solidFill>
                <a:latin typeface="Century Gothic" panose="020B0502020202020204" pitchFamily="34" charset="0"/>
              </a:rPr>
              <a:t>Legal structure and property rights</a:t>
            </a:r>
          </a:p>
          <a:p>
            <a:pPr marL="514350" indent="-514350">
              <a:buFont typeface="+mj-lt"/>
              <a:buAutoNum type="arabicPeriod"/>
            </a:pPr>
            <a:r>
              <a:rPr lang="en-US" sz="3400" dirty="0" smtClean="0">
                <a:solidFill>
                  <a:srgbClr val="00B050"/>
                </a:solidFill>
                <a:latin typeface="Century Gothic" panose="020B0502020202020204" pitchFamily="34" charset="0"/>
              </a:rPr>
              <a:t>Sound money</a:t>
            </a:r>
          </a:p>
          <a:p>
            <a:pPr marL="514350" indent="-514350">
              <a:buFont typeface="+mj-lt"/>
              <a:buAutoNum type="arabicPeriod"/>
            </a:pPr>
            <a:r>
              <a:rPr lang="en-US" sz="3400" dirty="0" smtClean="0">
                <a:solidFill>
                  <a:srgbClr val="00B050"/>
                </a:solidFill>
                <a:latin typeface="Century Gothic" panose="020B0502020202020204" pitchFamily="34" charset="0"/>
              </a:rPr>
              <a:t>Freedom to trade internationally</a:t>
            </a:r>
          </a:p>
          <a:p>
            <a:pPr marL="514350" indent="-514350">
              <a:buFont typeface="+mj-lt"/>
              <a:buAutoNum type="arabicPeriod"/>
            </a:pPr>
            <a:r>
              <a:rPr lang="en-US" sz="3400" dirty="0" smtClean="0">
                <a:solidFill>
                  <a:srgbClr val="00B050"/>
                </a:solidFill>
                <a:latin typeface="Century Gothic" panose="020B0502020202020204" pitchFamily="34" charset="0"/>
              </a:rPr>
              <a:t>Regulation </a:t>
            </a:r>
          </a:p>
        </p:txBody>
      </p:sp>
      <p:sp>
        <p:nvSpPr>
          <p:cNvPr id="4" name="Slide Number Placeholder 3"/>
          <p:cNvSpPr>
            <a:spLocks noGrp="1"/>
          </p:cNvSpPr>
          <p:nvPr>
            <p:ph type="sldNum" sz="quarter" idx="12"/>
          </p:nvPr>
        </p:nvSpPr>
        <p:spPr/>
        <p:txBody>
          <a:bodyPr/>
          <a:lstStyle/>
          <a:p>
            <a:fld id="{8064FF45-FF03-4F91-A32A-74ECC657FDA6}" type="slidenum">
              <a:rPr lang="en-US" smtClean="0"/>
              <a:pPr/>
              <a:t>8</a:t>
            </a:fld>
            <a:endParaRPr lang="en-US"/>
          </a:p>
        </p:txBody>
      </p:sp>
    </p:spTree>
    <p:extLst>
      <p:ext uri="{BB962C8B-B14F-4D97-AF65-F5344CB8AC3E}">
        <p14:creationId xmlns="" xmlns:p14="http://schemas.microsoft.com/office/powerpoint/2010/main" val="2652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a:bodyPr>
          <a:lstStyle/>
          <a:p>
            <a:pPr algn="ctr"/>
            <a:r>
              <a:rPr lang="en-US" sz="4300" dirty="0" smtClean="0">
                <a:latin typeface="Century Gothic" panose="020B0502020202020204" pitchFamily="34" charset="0"/>
              </a:rPr>
              <a:t>Economic Freedom</a:t>
            </a:r>
            <a:endParaRPr lang="en-US" sz="4300" dirty="0">
              <a:latin typeface="Century Gothic" panose="020B0502020202020204" pitchFamily="34" charset="0"/>
            </a:endParaRPr>
          </a:p>
        </p:txBody>
      </p:sp>
      <p:sp>
        <p:nvSpPr>
          <p:cNvPr id="3" name="Content Placeholder 2"/>
          <p:cNvSpPr>
            <a:spLocks noGrp="1"/>
          </p:cNvSpPr>
          <p:nvPr>
            <p:ph idx="1"/>
          </p:nvPr>
        </p:nvSpPr>
        <p:spPr>
          <a:xfrm>
            <a:off x="0" y="1066800"/>
            <a:ext cx="9144000" cy="5410200"/>
          </a:xfrm>
        </p:spPr>
        <p:txBody>
          <a:bodyPr>
            <a:noAutofit/>
          </a:bodyPr>
          <a:lstStyle/>
          <a:p>
            <a:pPr marL="0" indent="0">
              <a:buNone/>
            </a:pPr>
            <a:r>
              <a:rPr lang="en-US" sz="3600" u="sng" dirty="0" smtClean="0">
                <a:latin typeface="Century Gothic" panose="020B0502020202020204" pitchFamily="34" charset="0"/>
              </a:rPr>
              <a:t>How Do We Rank?</a:t>
            </a:r>
          </a:p>
          <a:p>
            <a:pPr>
              <a:spcAft>
                <a:spcPts val="1800"/>
              </a:spcAft>
            </a:pPr>
            <a:r>
              <a:rPr lang="en-US" sz="3600" dirty="0" smtClean="0">
                <a:solidFill>
                  <a:srgbClr val="00B050"/>
                </a:solidFill>
                <a:latin typeface="Century Gothic" panose="020B0502020202020204" pitchFamily="34" charset="0"/>
              </a:rPr>
              <a:t>U.S. is down to 17</a:t>
            </a:r>
            <a:r>
              <a:rPr lang="en-US" sz="3600" baseline="30000" dirty="0" smtClean="0">
                <a:solidFill>
                  <a:srgbClr val="00B050"/>
                </a:solidFill>
                <a:latin typeface="Century Gothic" panose="020B0502020202020204" pitchFamily="34" charset="0"/>
              </a:rPr>
              <a:t>th</a:t>
            </a:r>
            <a:r>
              <a:rPr lang="en-US" sz="3600" dirty="0" smtClean="0">
                <a:solidFill>
                  <a:srgbClr val="00B050"/>
                </a:solidFill>
                <a:latin typeface="Century Gothic" panose="020B0502020202020204" pitchFamily="34" charset="0"/>
              </a:rPr>
              <a:t> place from 8</a:t>
            </a:r>
            <a:r>
              <a:rPr lang="en-US" sz="3600" baseline="30000" dirty="0" smtClean="0">
                <a:solidFill>
                  <a:srgbClr val="00B050"/>
                </a:solidFill>
                <a:latin typeface="Century Gothic" panose="020B0502020202020204" pitchFamily="34" charset="0"/>
              </a:rPr>
              <a:t>th</a:t>
            </a:r>
            <a:r>
              <a:rPr lang="en-US" sz="3600" dirty="0" smtClean="0">
                <a:solidFill>
                  <a:srgbClr val="00B050"/>
                </a:solidFill>
                <a:latin typeface="Century Gothic" panose="020B0502020202020204" pitchFamily="34" charset="0"/>
              </a:rPr>
              <a:t> in 2008 and 2</a:t>
            </a:r>
            <a:r>
              <a:rPr lang="en-US" sz="3600" baseline="30000" dirty="0" smtClean="0">
                <a:solidFill>
                  <a:srgbClr val="00B050"/>
                </a:solidFill>
                <a:latin typeface="Century Gothic" panose="020B0502020202020204" pitchFamily="34" charset="0"/>
              </a:rPr>
              <a:t>nd</a:t>
            </a:r>
            <a:r>
              <a:rPr lang="en-US" sz="3600" dirty="0" smtClean="0">
                <a:solidFill>
                  <a:srgbClr val="00B050"/>
                </a:solidFill>
                <a:latin typeface="Century Gothic" panose="020B0502020202020204" pitchFamily="34" charset="0"/>
              </a:rPr>
              <a:t> in 2000.</a:t>
            </a:r>
          </a:p>
          <a:p>
            <a:pPr>
              <a:spcAft>
                <a:spcPts val="1800"/>
              </a:spcAft>
            </a:pPr>
            <a:r>
              <a:rPr lang="en-US" sz="3600" dirty="0" smtClean="0">
                <a:solidFill>
                  <a:srgbClr val="00B050"/>
                </a:solidFill>
                <a:latin typeface="Century Gothic" panose="020B0502020202020204" pitchFamily="34" charset="0"/>
              </a:rPr>
              <a:t>Michigan is </a:t>
            </a:r>
            <a:r>
              <a:rPr lang="en-US" sz="3600" dirty="0" smtClean="0">
                <a:solidFill>
                  <a:srgbClr val="00B050"/>
                </a:solidFill>
                <a:latin typeface="Century Gothic" panose="020B0502020202020204" pitchFamily="34" charset="0"/>
              </a:rPr>
              <a:t>ranked </a:t>
            </a:r>
            <a:r>
              <a:rPr lang="en-US" sz="3600" dirty="0" smtClean="0">
                <a:solidFill>
                  <a:srgbClr val="00B050"/>
                </a:solidFill>
                <a:latin typeface="Century Gothic" panose="020B0502020202020204" pitchFamily="34" charset="0"/>
              </a:rPr>
              <a:t>41</a:t>
            </a:r>
            <a:r>
              <a:rPr lang="en-US" sz="3600" baseline="30000" dirty="0" smtClean="0">
                <a:solidFill>
                  <a:srgbClr val="00B050"/>
                </a:solidFill>
                <a:latin typeface="Century Gothic" panose="020B0502020202020204" pitchFamily="34" charset="0"/>
              </a:rPr>
              <a:t>st</a:t>
            </a:r>
            <a:r>
              <a:rPr lang="en-US" sz="3600" dirty="0" smtClean="0">
                <a:solidFill>
                  <a:srgbClr val="00B050"/>
                </a:solidFill>
                <a:latin typeface="Century Gothic" panose="020B0502020202020204" pitchFamily="34" charset="0"/>
              </a:rPr>
              <a:t> </a:t>
            </a:r>
            <a:r>
              <a:rPr lang="en-US" sz="3600" dirty="0" smtClean="0">
                <a:solidFill>
                  <a:srgbClr val="00B050"/>
                </a:solidFill>
                <a:latin typeface="Century Gothic" panose="020B0502020202020204" pitchFamily="34" charset="0"/>
              </a:rPr>
              <a:t>(using data for 2011) up from </a:t>
            </a:r>
            <a:r>
              <a:rPr lang="en-US" sz="3600" dirty="0" smtClean="0">
                <a:solidFill>
                  <a:srgbClr val="00B050"/>
                </a:solidFill>
                <a:latin typeface="Century Gothic" panose="020B0502020202020204" pitchFamily="34" charset="0"/>
              </a:rPr>
              <a:t>46</a:t>
            </a:r>
            <a:r>
              <a:rPr lang="en-US" sz="3600" baseline="30000" dirty="0" smtClean="0">
                <a:solidFill>
                  <a:srgbClr val="00B050"/>
                </a:solidFill>
                <a:latin typeface="Century Gothic" panose="020B0502020202020204" pitchFamily="34" charset="0"/>
              </a:rPr>
              <a:t>th</a:t>
            </a:r>
            <a:r>
              <a:rPr lang="en-US" sz="3600" dirty="0" smtClean="0">
                <a:solidFill>
                  <a:srgbClr val="00B050"/>
                </a:solidFill>
                <a:latin typeface="Century Gothic" panose="020B0502020202020204" pitchFamily="34" charset="0"/>
              </a:rPr>
              <a:t> </a:t>
            </a:r>
            <a:r>
              <a:rPr lang="en-US" sz="3600" dirty="0" smtClean="0">
                <a:solidFill>
                  <a:srgbClr val="00B050"/>
                </a:solidFill>
                <a:latin typeface="Century Gothic" panose="020B0502020202020204" pitchFamily="34" charset="0"/>
              </a:rPr>
              <a:t>the previous year, but down from a best of </a:t>
            </a:r>
            <a:r>
              <a:rPr lang="en-US" sz="3600" dirty="0" smtClean="0">
                <a:solidFill>
                  <a:srgbClr val="00B050"/>
                </a:solidFill>
                <a:latin typeface="Century Gothic" panose="020B0502020202020204" pitchFamily="34" charset="0"/>
              </a:rPr>
              <a:t>30</a:t>
            </a:r>
            <a:r>
              <a:rPr lang="en-US" sz="3600" baseline="30000" dirty="0" smtClean="0">
                <a:solidFill>
                  <a:srgbClr val="00B050"/>
                </a:solidFill>
                <a:latin typeface="Century Gothic" panose="020B0502020202020204" pitchFamily="34" charset="0"/>
              </a:rPr>
              <a:t>th</a:t>
            </a:r>
            <a:r>
              <a:rPr lang="en-US" sz="3600" dirty="0" smtClean="0">
                <a:solidFill>
                  <a:srgbClr val="00B050"/>
                </a:solidFill>
                <a:latin typeface="Century Gothic" panose="020B0502020202020204" pitchFamily="34" charset="0"/>
              </a:rPr>
              <a:t> </a:t>
            </a:r>
            <a:r>
              <a:rPr lang="en-US" sz="3600" dirty="0" smtClean="0">
                <a:solidFill>
                  <a:srgbClr val="00B050"/>
                </a:solidFill>
                <a:latin typeface="Century Gothic" panose="020B0502020202020204" pitchFamily="34" charset="0"/>
              </a:rPr>
              <a:t>in </a:t>
            </a:r>
            <a:r>
              <a:rPr lang="en-US" sz="3600" dirty="0" smtClean="0">
                <a:solidFill>
                  <a:srgbClr val="00B050"/>
                </a:solidFill>
                <a:latin typeface="Century Gothic" panose="020B0502020202020204" pitchFamily="34" charset="0"/>
              </a:rPr>
              <a:t>2002.</a:t>
            </a:r>
            <a:endParaRPr lang="en-US" sz="3600" dirty="0" smtClean="0">
              <a:solidFill>
                <a:srgbClr val="00B050"/>
              </a:solidFill>
              <a:latin typeface="Century Gothic" panose="020B0502020202020204" pitchFamily="34" charset="0"/>
            </a:endParaRPr>
          </a:p>
          <a:p>
            <a:r>
              <a:rPr lang="en-US" sz="3600" dirty="0" smtClean="0">
                <a:solidFill>
                  <a:srgbClr val="00B050"/>
                </a:solidFill>
                <a:latin typeface="Century Gothic" panose="020B0502020202020204" pitchFamily="34" charset="0"/>
              </a:rPr>
              <a:t>Available at: </a:t>
            </a:r>
            <a:r>
              <a:rPr lang="en-US" sz="3600" dirty="0" smtClean="0">
                <a:solidFill>
                  <a:srgbClr val="00B050"/>
                </a:solidFill>
                <a:latin typeface="Century Gothic" panose="020B0502020202020204" pitchFamily="34" charset="0"/>
                <a:hlinkClick r:id="rId3"/>
              </a:rPr>
              <a:t>www.freetheworld.com</a:t>
            </a:r>
            <a:r>
              <a:rPr lang="en-US" sz="3600" dirty="0" smtClean="0">
                <a:solidFill>
                  <a:srgbClr val="00B050"/>
                </a:solidFill>
                <a:latin typeface="Century Gothic" panose="020B0502020202020204" pitchFamily="34" charset="0"/>
              </a:rPr>
              <a:t> </a:t>
            </a:r>
          </a:p>
        </p:txBody>
      </p:sp>
      <p:sp>
        <p:nvSpPr>
          <p:cNvPr id="4" name="Slide Number Placeholder 3"/>
          <p:cNvSpPr>
            <a:spLocks noGrp="1"/>
          </p:cNvSpPr>
          <p:nvPr>
            <p:ph type="sldNum" sz="quarter" idx="12"/>
          </p:nvPr>
        </p:nvSpPr>
        <p:spPr/>
        <p:txBody>
          <a:bodyPr/>
          <a:lstStyle/>
          <a:p>
            <a:fld id="{8064FF45-FF03-4F91-A32A-74ECC657FDA6}" type="slidenum">
              <a:rPr lang="en-US" smtClean="0"/>
              <a:pPr/>
              <a:t>9</a:t>
            </a:fld>
            <a:endParaRPr lang="en-US"/>
          </a:p>
        </p:txBody>
      </p:sp>
    </p:spTree>
    <p:extLst>
      <p:ext uri="{BB962C8B-B14F-4D97-AF65-F5344CB8AC3E}">
        <p14:creationId xmlns="" xmlns:p14="http://schemas.microsoft.com/office/powerpoint/2010/main" val="3790832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13992</TotalTime>
  <Words>2242</Words>
  <Application>Microsoft Office PowerPoint</Application>
  <PresentationFormat>On-screen Show (4:3)</PresentationFormat>
  <Paragraphs>391</Paragraphs>
  <Slides>64</Slides>
  <Notes>34</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64</vt:i4>
      </vt:variant>
    </vt:vector>
  </HeadingPairs>
  <TitlesOfParts>
    <vt:vector size="68" baseType="lpstr">
      <vt:lpstr>Office Theme</vt:lpstr>
      <vt:lpstr>Retrospect</vt:lpstr>
      <vt:lpstr>Worksheet</vt:lpstr>
      <vt:lpstr>Chart</vt:lpstr>
      <vt:lpstr>Economic Freedom: What It Is and Why It Matters</vt:lpstr>
      <vt:lpstr>Land of the Free?</vt:lpstr>
      <vt:lpstr>Land of the Free?</vt:lpstr>
      <vt:lpstr>Slide 4</vt:lpstr>
      <vt:lpstr>Slide 5</vt:lpstr>
      <vt:lpstr>Economic Freedom Project</vt:lpstr>
      <vt:lpstr>What Is Economic Freedom?</vt:lpstr>
      <vt:lpstr>5 Components of Economic Freedom of the World Index</vt:lpstr>
      <vt:lpstr>Economic Freedom</vt:lpstr>
      <vt:lpstr>Slide 10</vt:lpstr>
      <vt:lpstr>Slide 11</vt:lpstr>
      <vt:lpstr>Slide 12</vt:lpstr>
      <vt:lpstr>Slide 13</vt:lpstr>
      <vt:lpstr>Slide 14</vt:lpstr>
      <vt:lpstr>Summary of Results</vt:lpstr>
      <vt:lpstr>Economic Freedom in Detroit</vt:lpstr>
      <vt:lpstr>Slide 17</vt:lpstr>
      <vt:lpstr>Why Has Economic  Freedom Declined?</vt:lpstr>
      <vt:lpstr>Slide 19</vt:lpstr>
      <vt:lpstr>Spending &amp; Deficits at  Post-WW2 High</vt:lpstr>
      <vt:lpstr>Debt as % of GDP at Post-WW2 High</vt:lpstr>
      <vt:lpstr>Entitlement Spending</vt:lpstr>
      <vt:lpstr>Obamacare</vt:lpstr>
      <vt:lpstr>Tax Freedom Day</vt:lpstr>
      <vt:lpstr>The President’s $1 Trillion Tax Hike</vt:lpstr>
      <vt:lpstr>Expanding Tax Code</vt:lpstr>
      <vt:lpstr>Cost of Tax Compliance</vt:lpstr>
      <vt:lpstr>Slide 28</vt:lpstr>
      <vt:lpstr>Source: Dan Mitchell, Cato Institute, http://danieljmitchell.wordpress.com/ </vt:lpstr>
      <vt:lpstr>Regulatory Burden Is High  and Rising</vt:lpstr>
      <vt:lpstr>Cost of Federal Regulations</vt:lpstr>
      <vt:lpstr>Sen. George McGovern (D-SD)</vt:lpstr>
      <vt:lpstr>Michigan - Taxes</vt:lpstr>
      <vt:lpstr>Michigan - Cronyism</vt:lpstr>
      <vt:lpstr>Slide 35</vt:lpstr>
      <vt:lpstr>Economic Freedom</vt:lpstr>
      <vt:lpstr>Per Capita Income Is Much Higher in Nations with Higher Economic Freedom</vt:lpstr>
      <vt:lpstr>Slide 38</vt:lpstr>
      <vt:lpstr>Slide 39</vt:lpstr>
      <vt:lpstr>Related Research</vt:lpstr>
      <vt:lpstr>Lower Tax Areas Grow Faster</vt:lpstr>
      <vt:lpstr>Lower Tax Areas Grow Faster</vt:lpstr>
      <vt:lpstr>Lower Tax Areas Grow Faster</vt:lpstr>
      <vt:lpstr>High-Growth Areas Have Lower Taxes</vt:lpstr>
      <vt:lpstr>High-Growth Areas Have Lower Taxes</vt:lpstr>
      <vt:lpstr>Taxes &amp; Growth in Detroit</vt:lpstr>
      <vt:lpstr>Slide 47</vt:lpstr>
      <vt:lpstr>Source: Dan Mitchell, Cato Institute, http://danieljmitchell.wordpress.com/ </vt:lpstr>
      <vt:lpstr>Source: Dan Mitchell, Cato Institute, http://danieljmitchell.wordpress.com/ </vt:lpstr>
      <vt:lpstr>Slide 50</vt:lpstr>
      <vt:lpstr>Consumer Power in Health Care</vt:lpstr>
      <vt:lpstr>Slide 52</vt:lpstr>
      <vt:lpstr>Slide 53</vt:lpstr>
      <vt:lpstr>Prescription for Growth</vt:lpstr>
      <vt:lpstr>Slide 55</vt:lpstr>
      <vt:lpstr>Tax Reform</vt:lpstr>
      <vt:lpstr>Mortgage Interest Deduction</vt:lpstr>
      <vt:lpstr>Regulatory Reform</vt:lpstr>
      <vt:lpstr>The Good News…</vt:lpstr>
      <vt:lpstr>“Capitalism has been the most effective ideology we have known in taking people out of extreme poverty.” -- Bono</vt:lpstr>
      <vt:lpstr>Government Shutdowns</vt:lpstr>
      <vt:lpstr>Reason Saves Clevel and</vt:lpstr>
      <vt:lpstr>Slide 63</vt:lpstr>
      <vt:lpstr>Economic Freedom: What It Is and Why It Matters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Taxes, Spending, Economic Growth, and Budget Crises in State and Local Governments</dc:title>
  <dc:creator>Dean Stansel</dc:creator>
  <cp:lastModifiedBy>Dean</cp:lastModifiedBy>
  <cp:revision>326</cp:revision>
  <cp:lastPrinted>2012-06-20T20:50:23Z</cp:lastPrinted>
  <dcterms:created xsi:type="dcterms:W3CDTF">2010-03-11T16:05:58Z</dcterms:created>
  <dcterms:modified xsi:type="dcterms:W3CDTF">2014-09-16T14:11:35Z</dcterms:modified>
</cp:coreProperties>
</file>